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8"/>
  </p:notesMasterIdLst>
  <p:handoutMasterIdLst>
    <p:handoutMasterId r:id="rId49"/>
  </p:handoutMasterIdLst>
  <p:sldIdLst>
    <p:sldId id="2333" r:id="rId2"/>
    <p:sldId id="2101" r:id="rId3"/>
    <p:sldId id="2334" r:id="rId4"/>
    <p:sldId id="2034" r:id="rId5"/>
    <p:sldId id="2383" r:id="rId6"/>
    <p:sldId id="2384" r:id="rId7"/>
    <p:sldId id="2385" r:id="rId8"/>
    <p:sldId id="2386" r:id="rId9"/>
    <p:sldId id="2391" r:id="rId10"/>
    <p:sldId id="2388" r:id="rId11"/>
    <p:sldId id="2389" r:id="rId12"/>
    <p:sldId id="2341" r:id="rId13"/>
    <p:sldId id="2390" r:id="rId14"/>
    <p:sldId id="2121" r:id="rId15"/>
    <p:sldId id="2338" r:id="rId16"/>
    <p:sldId id="2346" r:id="rId17"/>
    <p:sldId id="2362" r:id="rId18"/>
    <p:sldId id="2347" r:id="rId19"/>
    <p:sldId id="2363" r:id="rId20"/>
    <p:sldId id="2364" r:id="rId21"/>
    <p:sldId id="2365" r:id="rId22"/>
    <p:sldId id="2350" r:id="rId23"/>
    <p:sldId id="2349" r:id="rId24"/>
    <p:sldId id="2366" r:id="rId25"/>
    <p:sldId id="2367" r:id="rId26"/>
    <p:sldId id="2368" r:id="rId27"/>
    <p:sldId id="2369" r:id="rId28"/>
    <p:sldId id="2355" r:id="rId29"/>
    <p:sldId id="2343" r:id="rId30"/>
    <p:sldId id="2370" r:id="rId31"/>
    <p:sldId id="2371" r:id="rId32"/>
    <p:sldId id="2352" r:id="rId33"/>
    <p:sldId id="2372" r:id="rId34"/>
    <p:sldId id="2373" r:id="rId35"/>
    <p:sldId id="2374" r:id="rId36"/>
    <p:sldId id="2375" r:id="rId37"/>
    <p:sldId id="2353" r:id="rId38"/>
    <p:sldId id="2376" r:id="rId39"/>
    <p:sldId id="2377" r:id="rId40"/>
    <p:sldId id="2378" r:id="rId41"/>
    <p:sldId id="2379" r:id="rId42"/>
    <p:sldId id="2380" r:id="rId43"/>
    <p:sldId id="2354" r:id="rId44"/>
    <p:sldId id="2381" r:id="rId45"/>
    <p:sldId id="2382" r:id="rId46"/>
    <p:sldId id="2344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319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  <p15:guide id="6" pos="483" userDrawn="1">
          <p15:clr>
            <a:srgbClr val="A4A3A4"/>
          </p15:clr>
        </p15:guide>
        <p15:guide id="7" orient="horz" pos="5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B0A0"/>
    <a:srgbClr val="F06436"/>
    <a:srgbClr val="4BB0A0"/>
    <a:srgbClr val="52AEE1"/>
    <a:srgbClr val="F89074"/>
    <a:srgbClr val="4285F4"/>
    <a:srgbClr val="72B945"/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9" autoAdjust="0"/>
    <p:restoredTop sz="50000" autoAdjust="0"/>
  </p:normalViewPr>
  <p:slideViewPr>
    <p:cSldViewPr snapToGrid="0" showGuides="1">
      <p:cViewPr varScale="1">
        <p:scale>
          <a:sx n="116" d="100"/>
          <a:sy n="116" d="100"/>
        </p:scale>
        <p:origin x="80" y="440"/>
      </p:cViewPr>
      <p:guideLst>
        <p:guide orient="horz" pos="2137"/>
        <p:guide pos="3840"/>
        <p:guide pos="3985"/>
        <p:guide orient="horz" pos="2319"/>
        <p:guide orient="horz" pos="2727"/>
        <p:guide pos="483"/>
        <p:guide orient="horz" pos="504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2025-03-13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2025-03-13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0;p2">
            <a:extLst>
              <a:ext uri="{FF2B5EF4-FFF2-40B4-BE49-F238E27FC236}">
                <a16:creationId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2;p2">
            <a:extLst>
              <a:ext uri="{FF2B5EF4-FFF2-40B4-BE49-F238E27FC236}">
                <a16:creationId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3;p2">
            <a:extLst>
              <a:ext uri="{FF2B5EF4-FFF2-40B4-BE49-F238E27FC236}">
                <a16:creationId xmlns:a16="http://schemas.microsoft.com/office/drawing/2014/main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20" name="Google Shape;14;p2">
            <a:extLst>
              <a:ext uri="{FF2B5EF4-FFF2-40B4-BE49-F238E27FC236}">
                <a16:creationId xmlns:a16="http://schemas.microsoft.com/office/drawing/2014/main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21" name="Google Shape;183;p28">
            <a:extLst>
              <a:ext uri="{FF2B5EF4-FFF2-40B4-BE49-F238E27FC236}">
                <a16:creationId xmlns:a16="http://schemas.microsoft.com/office/drawing/2014/main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:a16="http://schemas.microsoft.com/office/drawing/2014/main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8" name="Google Shape;11531;p73">
              <a:extLst>
                <a:ext uri="{FF2B5EF4-FFF2-40B4-BE49-F238E27FC236}">
                  <a16:creationId xmlns:a16="http://schemas.microsoft.com/office/drawing/2014/main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2;p73">
              <a:extLst>
                <a:ext uri="{FF2B5EF4-FFF2-40B4-BE49-F238E27FC236}">
                  <a16:creationId xmlns:a16="http://schemas.microsoft.com/office/drawing/2014/main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3;p73">
              <a:extLst>
                <a:ext uri="{FF2B5EF4-FFF2-40B4-BE49-F238E27FC236}">
                  <a16:creationId xmlns:a16="http://schemas.microsoft.com/office/drawing/2014/main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34;p73">
              <a:extLst>
                <a:ext uri="{FF2B5EF4-FFF2-40B4-BE49-F238E27FC236}">
                  <a16:creationId xmlns:a16="http://schemas.microsoft.com/office/drawing/2014/main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5;p73">
              <a:extLst>
                <a:ext uri="{FF2B5EF4-FFF2-40B4-BE49-F238E27FC236}">
                  <a16:creationId xmlns:a16="http://schemas.microsoft.com/office/drawing/2014/main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6;p73">
              <a:extLst>
                <a:ext uri="{FF2B5EF4-FFF2-40B4-BE49-F238E27FC236}">
                  <a16:creationId xmlns:a16="http://schemas.microsoft.com/office/drawing/2014/main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제목 24">
            <a:extLst>
              <a:ext uri="{FF2B5EF4-FFF2-40B4-BE49-F238E27FC236}">
                <a16:creationId xmlns:a16="http://schemas.microsoft.com/office/drawing/2014/main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Google Shape;12;p2">
            <a:extLst>
              <a:ext uri="{FF2B5EF4-FFF2-40B4-BE49-F238E27FC236}">
                <a16:creationId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9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바닥글 개체 틀 36">
            <a:extLst>
              <a:ext uri="{FF2B5EF4-FFF2-40B4-BE49-F238E27FC236}">
                <a16:creationId xmlns:a16="http://schemas.microsoft.com/office/drawing/2014/main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dirty="0" err="1"/>
              <a:t>파이썬으로</a:t>
            </a:r>
            <a:r>
              <a:rPr lang="ko-KR" altLang="en-US" dirty="0"/>
              <a:t> 배우는 </a:t>
            </a:r>
            <a:r>
              <a:rPr lang="ko-KR" altLang="en-US" dirty="0" err="1"/>
              <a:t>머신러닝</a:t>
            </a:r>
            <a:r>
              <a:rPr lang="ko-KR" altLang="en-US" dirty="0"/>
              <a:t> 교과서</a:t>
            </a:r>
          </a:p>
        </p:txBody>
      </p:sp>
      <p:sp>
        <p:nvSpPr>
          <p:cNvPr id="40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18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37" name="바닥글 개체 틀 36">
            <a:extLst>
              <a:ext uri="{FF2B5EF4-FFF2-40B4-BE49-F238E27FC236}">
                <a16:creationId xmlns:a16="http://schemas.microsoft.com/office/drawing/2014/main" id="{55CC57BC-A88F-F246-9E0B-72F85C1B1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4180" y="6616867"/>
            <a:ext cx="4114800" cy="141497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ko-KR" b="1"/>
              <a:t>〉 〉 </a:t>
            </a:r>
            <a:r>
              <a:rPr lang="ko-KR" altLang="en-US" b="1"/>
              <a:t>레트로의 유니티 게임프로그래밍 에센스</a:t>
            </a:r>
          </a:p>
        </p:txBody>
      </p:sp>
    </p:spTree>
    <p:extLst>
      <p:ext uri="{BB962C8B-B14F-4D97-AF65-F5344CB8AC3E}">
        <p14:creationId xmlns:p14="http://schemas.microsoft.com/office/powerpoint/2010/main" val="400200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파이썬으로 배우는 머신러닝 교과서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90" r:id="rId5"/>
    <p:sldLayoutId id="2147483686" r:id="rId6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330403" cy="3591827"/>
          </a:xfrm>
        </p:spPr>
        <p:txBody>
          <a:bodyPr/>
          <a:lstStyle/>
          <a:p>
            <a:r>
              <a:rPr lang="ko-KR" altLang="en-US" sz="4800" dirty="0" err="1"/>
              <a:t>레트로의</a:t>
            </a:r>
            <a:r>
              <a:rPr lang="ko-KR" altLang="en-US" sz="4800" dirty="0"/>
              <a:t> </a:t>
            </a:r>
            <a:br>
              <a:rPr lang="en-US" altLang="ko-KR" sz="4800" dirty="0"/>
            </a:br>
            <a:r>
              <a:rPr lang="ko-KR" altLang="en-US" sz="7200" b="1" dirty="0"/>
              <a:t>유니티</a:t>
            </a:r>
            <a:br>
              <a:rPr lang="en-US" altLang="ko-KR" sz="7200" dirty="0"/>
            </a:br>
            <a:r>
              <a:rPr lang="ko-KR" altLang="en-US" sz="4800" dirty="0"/>
              <a:t>게임프로그래밍 에센스</a:t>
            </a:r>
            <a:br>
              <a:rPr lang="en-US" altLang="ko-KR" sz="4800" dirty="0"/>
            </a:br>
            <a:r>
              <a:rPr lang="en-US" altLang="ko-KR" sz="3600" dirty="0"/>
              <a:t>(</a:t>
            </a:r>
            <a:r>
              <a:rPr lang="ko-KR" altLang="en-US" sz="3600" dirty="0"/>
              <a:t>개정판</a:t>
            </a:r>
            <a:r>
              <a:rPr lang="en-US" altLang="ko-KR" sz="3600" dirty="0"/>
              <a:t>)</a:t>
            </a:r>
            <a:endParaRPr lang="x-none" sz="4800" b="1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53F71AE8-5B44-374B-BBDF-875DE0842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 제 민 지음</a:t>
            </a:r>
            <a:endParaRPr lang="en-US" altLang="ko-KR" dirty="0"/>
          </a:p>
        </p:txBody>
      </p:sp>
      <p:sp>
        <p:nvSpPr>
          <p:cNvPr id="7" name="Google Shape;1312;p63">
            <a:extLst>
              <a:ext uri="{FF2B5EF4-FFF2-40B4-BE49-F238E27FC236}">
                <a16:creationId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41BC3-2D2C-354F-BE20-6B615EF877A6}"/>
              </a:ext>
            </a:extLst>
          </p:cNvPr>
          <p:cNvSpPr txBox="1"/>
          <p:nvPr/>
        </p:nvSpPr>
        <p:spPr>
          <a:xfrm>
            <a:off x="1003855" y="843918"/>
            <a:ext cx="881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Chapter </a:t>
            </a:r>
            <a:r>
              <a:rPr lang="en-US" altLang="ko-KR" dirty="0"/>
              <a:t>0</a:t>
            </a:r>
            <a:r>
              <a:rPr lang="en-US" dirty="0"/>
              <a:t>1: </a:t>
            </a:r>
            <a:r>
              <a:rPr lang="ko-KR" altLang="en-US" dirty="0" err="1"/>
              <a:t>유니티</a:t>
            </a:r>
            <a:r>
              <a:rPr lang="ko-KR" altLang="en-US" dirty="0"/>
              <a:t> 준비하기</a:t>
            </a:r>
            <a:endParaRPr lang="x-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D22AE6-955D-4A3D-877D-B6E49485F0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18" y="1586751"/>
            <a:ext cx="2676744" cy="3428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8431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0.6 </a:t>
            </a:r>
            <a:r>
              <a:rPr lang="ko-KR" altLang="en-US" sz="2800" dirty="0"/>
              <a:t>사례들</a:t>
            </a:r>
            <a:endParaRPr lang="en-US" altLang="ko-KR" sz="2800" dirty="0"/>
          </a:p>
        </p:txBody>
      </p:sp>
      <p:pic>
        <p:nvPicPr>
          <p:cNvPr id="8" name="그림 7" descr="imagesCAY80BXX.jpg">
            <a:extLst>
              <a:ext uri="{FF2B5EF4-FFF2-40B4-BE49-F238E27FC236}">
                <a16:creationId xmlns:a16="http://schemas.microsoft.com/office/drawing/2014/main" id="{39BFC1D9-1488-4435-B12C-AFA25CE4901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89574" y="168774"/>
            <a:ext cx="5508523" cy="22943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A3625EB-1C17-43C1-B43F-39510F827E57}"/>
              </a:ext>
            </a:extLst>
          </p:cNvPr>
          <p:cNvSpPr/>
          <p:nvPr/>
        </p:nvSpPr>
        <p:spPr>
          <a:xfrm>
            <a:off x="2092039" y="662892"/>
            <a:ext cx="2595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ANT </a:t>
            </a:r>
            <a:r>
              <a:rPr lang="ko-KR" altLang="en-US" dirty="0"/>
              <a:t>기술</a:t>
            </a:r>
          </a:p>
        </p:txBody>
      </p:sp>
      <p:pic>
        <p:nvPicPr>
          <p:cNvPr id="10" name="그림 9" descr="NotBuilttoLast.jpg">
            <a:extLst>
              <a:ext uri="{FF2B5EF4-FFF2-40B4-BE49-F238E27FC236}">
                <a16:creationId xmlns:a16="http://schemas.microsoft.com/office/drawing/2014/main" id="{F92E386E-0AEC-4E0E-AF3C-C1564EAFDA0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1104" y="2967148"/>
            <a:ext cx="3634512" cy="381681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A62904-DE4E-4789-9A59-351EB3060FE4}"/>
              </a:ext>
            </a:extLst>
          </p:cNvPr>
          <p:cNvSpPr/>
          <p:nvPr/>
        </p:nvSpPr>
        <p:spPr>
          <a:xfrm>
            <a:off x="1751104" y="2504455"/>
            <a:ext cx="3037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DESTRUCION </a:t>
            </a:r>
            <a:r>
              <a:rPr lang="ko-KR" altLang="en-US" dirty="0"/>
              <a:t>기술</a:t>
            </a:r>
          </a:p>
        </p:txBody>
      </p:sp>
      <p:pic>
        <p:nvPicPr>
          <p:cNvPr id="12" name="그림 11" descr="1.jpeg">
            <a:extLst>
              <a:ext uri="{FF2B5EF4-FFF2-40B4-BE49-F238E27FC236}">
                <a16:creationId xmlns:a16="http://schemas.microsoft.com/office/drawing/2014/main" id="{E9FC0A45-B283-4E9E-997A-8406C126EF7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7759" y="2895140"/>
            <a:ext cx="4904669" cy="37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50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0.6 </a:t>
            </a:r>
            <a:r>
              <a:rPr lang="ko-KR" altLang="en-US" sz="2800" dirty="0"/>
              <a:t>사례들</a:t>
            </a:r>
            <a:endParaRPr lang="en-US" altLang="ko-KR" sz="2800" dirty="0"/>
          </a:p>
        </p:txBody>
      </p:sp>
      <p:pic>
        <p:nvPicPr>
          <p:cNvPr id="13" name="그림 12" descr="2.jpeg">
            <a:extLst>
              <a:ext uri="{FF2B5EF4-FFF2-40B4-BE49-F238E27FC236}">
                <a16:creationId xmlns:a16="http://schemas.microsoft.com/office/drawing/2014/main" id="{B0638365-E1DF-46ED-9F15-28968B8D81A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7488" y="1908484"/>
            <a:ext cx="4392488" cy="3792620"/>
          </a:xfrm>
          <a:prstGeom prst="rect">
            <a:avLst/>
          </a:prstGeom>
        </p:spPr>
      </p:pic>
      <p:pic>
        <p:nvPicPr>
          <p:cNvPr id="14" name="그림 13" descr="4.jpeg">
            <a:extLst>
              <a:ext uri="{FF2B5EF4-FFF2-40B4-BE49-F238E27FC236}">
                <a16:creationId xmlns:a16="http://schemas.microsoft.com/office/drawing/2014/main" id="{CD400CDD-72C8-4C02-960A-EEE144816AE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72775" y="1908484"/>
            <a:ext cx="4244416" cy="396195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411843-0411-425F-A75E-68A3F8CDDFB0}"/>
              </a:ext>
            </a:extLst>
          </p:cNvPr>
          <p:cNvSpPr/>
          <p:nvPr/>
        </p:nvSpPr>
        <p:spPr>
          <a:xfrm>
            <a:off x="1122047" y="1285564"/>
            <a:ext cx="16844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광원효과</a:t>
            </a:r>
          </a:p>
        </p:txBody>
      </p:sp>
    </p:spTree>
    <p:extLst>
      <p:ext uri="{BB962C8B-B14F-4D97-AF65-F5344CB8AC3E}">
        <p14:creationId xmlns:p14="http://schemas.microsoft.com/office/powerpoint/2010/main" val="3565006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x-none" sz="3600" b="1" dirty="0">
                <a:cs typeface="+mj-cs"/>
              </a:rPr>
              <a:t>CHAPTER </a:t>
            </a:r>
            <a:r>
              <a:rPr lang="x-none" sz="3600" b="1">
                <a:cs typeface="+mj-cs"/>
              </a:rPr>
              <a:t>01 </a:t>
            </a:r>
            <a:r>
              <a:rPr lang="ko-KR" altLang="en-US" sz="3600" b="1" dirty="0">
                <a:cs typeface="+mj-cs"/>
              </a:rPr>
              <a:t>유니티 준비하기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94013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ea typeface="Malgun Gothic" panose="020B0503020000020004" pitchFamily="34" charset="-127"/>
              </a:rPr>
              <a:t>유니티 엔진을 소개하고 개발 환경 설정 및 간단한 데모 프로젝트 제작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>
                <a:ea typeface="Malgun Gothic" panose="020B0503020000020004" pitchFamily="34" charset="-127"/>
              </a:rPr>
              <a:t>유니티 엔진 소개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>
                <a:ea typeface="Malgun Gothic" panose="020B0503020000020004" pitchFamily="34" charset="-127"/>
              </a:rPr>
              <a:t>유니티 개발 환경 구성하기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>
                <a:ea typeface="Malgun Gothic" panose="020B0503020000020004" pitchFamily="34" charset="-127"/>
              </a:rPr>
              <a:t>맛보기용 프로젝트 생성하기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71237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x-none" altLang="ko-KR" dirty="0"/>
              <a:t>CHAPTER 01 </a:t>
            </a:r>
            <a:r>
              <a:rPr lang="ko-KR" altLang="en-US" b="1" dirty="0"/>
              <a:t>유니티 준비하기</a:t>
            </a:r>
          </a:p>
          <a:p>
            <a:pPr lvl="1"/>
            <a:r>
              <a:rPr lang="en-US" altLang="ko-KR" sz="1800" dirty="0"/>
              <a:t>1.1 </a:t>
            </a:r>
            <a:r>
              <a:rPr lang="ko-KR" altLang="en-US" sz="1800" dirty="0"/>
              <a:t>유니티 엔진은 무엇인가</a:t>
            </a:r>
            <a:endParaRPr lang="en-US" altLang="ko-KR" sz="1800" dirty="0"/>
          </a:p>
          <a:p>
            <a:pPr lvl="1"/>
            <a:r>
              <a:rPr lang="en-US" altLang="ko-KR" sz="1800" dirty="0"/>
              <a:t>1.2 </a:t>
            </a:r>
            <a:r>
              <a:rPr lang="ko-KR" altLang="en-US" sz="1800" dirty="0"/>
              <a:t>개발 환경 구성</a:t>
            </a:r>
            <a:endParaRPr lang="en-US" altLang="ko-KR" sz="6400" b="1" dirty="0"/>
          </a:p>
          <a:p>
            <a:pPr lvl="1"/>
            <a:r>
              <a:rPr lang="en-US" altLang="ko-KR" sz="1800" dirty="0"/>
              <a:t>1.3 </a:t>
            </a:r>
            <a:r>
              <a:rPr lang="ko-KR" altLang="en-US" sz="1800" dirty="0"/>
              <a:t>첫 프로젝트 생성하기</a:t>
            </a:r>
            <a:endParaRPr lang="en-US" altLang="ko-KR" sz="1800" dirty="0"/>
          </a:p>
          <a:p>
            <a:pPr lvl="1"/>
            <a:r>
              <a:rPr lang="en-US" altLang="ko-KR" sz="1800" dirty="0"/>
              <a:t>1.4 </a:t>
            </a:r>
            <a:r>
              <a:rPr lang="ko-KR" altLang="en-US" sz="1800" dirty="0"/>
              <a:t>마치며</a:t>
            </a:r>
            <a:endParaRPr lang="en-US" altLang="ko-KR" sz="1800" dirty="0"/>
          </a:p>
          <a:p>
            <a:pPr>
              <a:buNone/>
            </a:pPr>
            <a:endParaRPr lang="x-none" dirty="0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06950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1.1 </a:t>
            </a:r>
            <a:r>
              <a:rPr lang="ko-KR" altLang="en-US" sz="2800" dirty="0" err="1"/>
              <a:t>유니티</a:t>
            </a:r>
            <a:r>
              <a:rPr lang="ko-KR" altLang="en-US" sz="2800" dirty="0"/>
              <a:t> 엔진은 무엇인가</a:t>
            </a:r>
            <a:endParaRPr lang="en-US" altLang="ko-KR" sz="28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1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409D49-768C-4E38-1B5A-4CAB6D3EE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75" y="2564904"/>
            <a:ext cx="5211425" cy="3170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8D9868-9CE6-FB68-05CC-9B3BA789ED66}"/>
              </a:ext>
            </a:extLst>
          </p:cNvPr>
          <p:cNvSpPr txBox="1"/>
          <p:nvPr/>
        </p:nvSpPr>
        <p:spPr>
          <a:xfrm>
            <a:off x="1051560" y="5749623"/>
            <a:ext cx="262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u="none" strike="noStrike" baseline="0">
                <a:latin typeface="YDVYGOStd13"/>
              </a:rPr>
              <a:t>▶ 유니티가 지원하는 플랫폼</a:t>
            </a:r>
            <a:endParaRPr lang="ko-KR" altLang="en-US" sz="140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B564C2F4-A79B-CFF1-60C6-1C30114DED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 유니티는 </a:t>
            </a:r>
            <a:r>
              <a:rPr lang="en-US" altLang="ko-KR" dirty="0"/>
              <a:t>2D</a:t>
            </a:r>
            <a:r>
              <a:rPr lang="ko-KR" altLang="en-US" dirty="0"/>
              <a:t>와 </a:t>
            </a:r>
            <a:r>
              <a:rPr lang="en-US" altLang="ko-KR" dirty="0"/>
              <a:t>3D </a:t>
            </a:r>
            <a:r>
              <a:rPr lang="ko-KR" altLang="en-US" dirty="0"/>
              <a:t>그래픽을 지원하는 다목적 게임 엔진 </a:t>
            </a:r>
          </a:p>
          <a:p>
            <a:r>
              <a:rPr lang="ko-KR" altLang="en-US" dirty="0"/>
              <a:t> 세계</a:t>
            </a:r>
            <a:r>
              <a:rPr lang="en-US" altLang="ko-KR" dirty="0"/>
              <a:t> 2</a:t>
            </a:r>
            <a:r>
              <a:rPr lang="ko-KR" altLang="en-US" dirty="0"/>
              <a:t>번째 많이 사용하는 게임 엔진으로 한국어와 영어 모두 참고할 만한 자료가 풍부함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멀티플랫폼을 지원하여 한 프로젝트에서 모바일과 데스크톱</a:t>
            </a:r>
            <a:r>
              <a:rPr lang="en-US" altLang="ko-KR" dirty="0"/>
              <a:t>, </a:t>
            </a:r>
            <a:r>
              <a:rPr lang="ko-KR" altLang="en-US" dirty="0"/>
              <a:t>콘솔 게임용으로 빌드할 수 있음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D47D05B-FD80-ACB0-9278-FBEB1CDE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792" y="2576334"/>
            <a:ext cx="5142939" cy="27991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153333-39AB-6507-7F6C-BBC1F9D48749}"/>
              </a:ext>
            </a:extLst>
          </p:cNvPr>
          <p:cNvSpPr txBox="1"/>
          <p:nvPr/>
        </p:nvSpPr>
        <p:spPr>
          <a:xfrm>
            <a:off x="6675120" y="5462209"/>
            <a:ext cx="262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u="none" strike="noStrike" baseline="0">
                <a:latin typeface="YDVYGOStd13"/>
              </a:rPr>
              <a:t>▶ 유니티 타임라인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228239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1.2 </a:t>
            </a:r>
            <a:r>
              <a:rPr lang="ko-KR" altLang="en-US" sz="2800" dirty="0"/>
              <a:t>개발 </a:t>
            </a:r>
            <a:r>
              <a:rPr lang="ko-KR" altLang="en-US" sz="2800"/>
              <a:t>환경 구성</a:t>
            </a:r>
            <a:r>
              <a:rPr lang="en-US" altLang="ko-KR" sz="2800"/>
              <a:t>(1)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1B41AD-BA50-A212-2E8F-D33617D60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/>
              <a:t>1.2.1 </a:t>
            </a:r>
            <a:r>
              <a:rPr lang="ko-KR" altLang="en-US" b="1"/>
              <a:t>유니티 회원 가입</a:t>
            </a:r>
          </a:p>
          <a:p>
            <a:pPr lvl="1"/>
            <a:r>
              <a:rPr lang="ko-KR" altLang="en-US"/>
              <a:t>유니티 엔진은 사용자 로그인을 해야 사용</a:t>
            </a:r>
          </a:p>
          <a:p>
            <a:pPr lvl="1"/>
            <a:r>
              <a:rPr lang="ko-KR" altLang="en-US"/>
              <a:t>유니티를 설치하기 전에 유니티 웹사이트에서 회원 가입</a:t>
            </a:r>
          </a:p>
          <a:p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1ABB57-53F0-D27B-7253-94492C9B7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33"/>
          <a:stretch/>
        </p:blipFill>
        <p:spPr>
          <a:xfrm>
            <a:off x="766762" y="3037319"/>
            <a:ext cx="5231833" cy="24848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96B926-4DAA-DDBB-375C-A18AD226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29" y="3138268"/>
            <a:ext cx="4930066" cy="2646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C0FA29-7223-45C4-FFD6-96BFE317FE8E}"/>
              </a:ext>
            </a:extLst>
          </p:cNvPr>
          <p:cNvSpPr txBox="1"/>
          <p:nvPr/>
        </p:nvSpPr>
        <p:spPr>
          <a:xfrm>
            <a:off x="1051560" y="5749623"/>
            <a:ext cx="262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u="none" strike="noStrike" baseline="0">
                <a:latin typeface="YDVYGOStd13"/>
              </a:rPr>
              <a:t>▶ 회원 가입 페이지로 이동</a:t>
            </a:r>
            <a:endParaRPr lang="ko-KR" alt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4A122-D404-C2A7-9806-C23F98AB2168}"/>
              </a:ext>
            </a:extLst>
          </p:cNvPr>
          <p:cNvSpPr txBox="1"/>
          <p:nvPr/>
        </p:nvSpPr>
        <p:spPr>
          <a:xfrm>
            <a:off x="6711182" y="5762237"/>
            <a:ext cx="262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u="none" strike="noStrike" baseline="0">
                <a:latin typeface="YDVYGOStd13"/>
              </a:rPr>
              <a:t>▶ 회원 가입</a:t>
            </a: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925BE-E2B7-5E0A-25AB-09B92F9E9146}"/>
              </a:ext>
            </a:extLst>
          </p:cNvPr>
          <p:cNvSpPr txBox="1"/>
          <p:nvPr/>
        </p:nvSpPr>
        <p:spPr>
          <a:xfrm>
            <a:off x="704994" y="2097093"/>
            <a:ext cx="6006188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01]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회원 가입 페이지로 이동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유니티 공식 웹사이트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(unity.com)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접속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우측 상단의 프로필 </a:t>
            </a:r>
            <a:b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</a:b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아이콘 클릭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Unity ID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만들기 클릭 → 가입 페이지로 이동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83A5E-D24A-29B8-8DB1-C4A97E498D69}"/>
              </a:ext>
            </a:extLst>
          </p:cNvPr>
          <p:cNvSpPr txBox="1"/>
          <p:nvPr/>
        </p:nvSpPr>
        <p:spPr>
          <a:xfrm>
            <a:off x="6527048" y="2128666"/>
            <a:ext cx="2712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02]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회원 가입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회원 가입 정보 입력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Unity ID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만들기 클릭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FA13B-781F-AFBD-B6AB-9F958A3B66B8}"/>
              </a:ext>
            </a:extLst>
          </p:cNvPr>
          <p:cNvSpPr txBox="1"/>
          <p:nvPr/>
        </p:nvSpPr>
        <p:spPr>
          <a:xfrm>
            <a:off x="9179593" y="2099779"/>
            <a:ext cx="25884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03]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이메일 확인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메일함에 도착한 </a:t>
            </a:r>
            <a:b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</a:b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인증 메일로 본인 인증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1.2 </a:t>
            </a:r>
            <a:r>
              <a:rPr lang="ko-KR" altLang="en-US" sz="2800" dirty="0"/>
              <a:t>개발 </a:t>
            </a:r>
            <a:r>
              <a:rPr lang="ko-KR" altLang="en-US" sz="2800"/>
              <a:t>환경 구성</a:t>
            </a:r>
            <a:r>
              <a:rPr lang="en-US" altLang="ko-KR" sz="2800"/>
              <a:t>(2)</a:t>
            </a:r>
            <a:endParaRPr lang="en-US" altLang="ko-KR" sz="28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2579A3-9332-FF65-CEE8-43E7ECABA9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/>
              <a:t>1.2.2 </a:t>
            </a:r>
            <a:r>
              <a:rPr lang="ko-KR" altLang="en-US" b="1"/>
              <a:t>유니티 허브 설치</a:t>
            </a:r>
          </a:p>
          <a:p>
            <a:pPr lvl="1"/>
            <a:r>
              <a:rPr lang="ko-KR" altLang="en-US"/>
              <a:t>유니티를 사용하기 위한 시스템 요구사항</a:t>
            </a:r>
            <a:endParaRPr lang="en-US" altLang="ko-KR"/>
          </a:p>
          <a:p>
            <a:pPr lvl="2"/>
            <a:r>
              <a:rPr lang="en-US" altLang="ko-KR"/>
              <a:t>OS : </a:t>
            </a:r>
            <a:r>
              <a:rPr lang="ko-KR" altLang="en-US"/>
              <a:t>윈도우 </a:t>
            </a:r>
            <a:r>
              <a:rPr lang="en-US" altLang="ko-KR"/>
              <a:t>7, 10(64</a:t>
            </a:r>
            <a:r>
              <a:rPr lang="ko-KR" altLang="en-US"/>
              <a:t>비트 버전만</a:t>
            </a:r>
            <a:r>
              <a:rPr lang="en-US" altLang="ko-KR"/>
              <a:t>), </a:t>
            </a:r>
            <a:r>
              <a:rPr lang="ko-KR" altLang="en-US"/>
              <a:t>맥</a:t>
            </a:r>
            <a:r>
              <a:rPr lang="en-US" altLang="ko-KR"/>
              <a:t>OS X 10.13+</a:t>
            </a:r>
          </a:p>
          <a:p>
            <a:pPr lvl="2"/>
            <a:r>
              <a:rPr lang="en-US" altLang="ko-KR"/>
              <a:t>•GPU : DX10 </a:t>
            </a:r>
            <a:r>
              <a:rPr lang="ko-KR" altLang="en-US"/>
              <a:t>지원 </a:t>
            </a:r>
            <a:r>
              <a:rPr lang="en-US" altLang="ko-KR"/>
              <a:t>GPU(</a:t>
            </a:r>
            <a:r>
              <a:rPr lang="ko-KR" altLang="en-US"/>
              <a:t>윈도우</a:t>
            </a:r>
            <a:r>
              <a:rPr lang="en-US" altLang="ko-KR"/>
              <a:t>) / Metal API </a:t>
            </a:r>
            <a:r>
              <a:rPr lang="ko-KR" altLang="en-US"/>
              <a:t>지원 </a:t>
            </a:r>
            <a:r>
              <a:rPr lang="en-US" altLang="ko-KR"/>
              <a:t>Intel </a:t>
            </a:r>
            <a:r>
              <a:rPr lang="ko-KR" altLang="en-US"/>
              <a:t>또는 </a:t>
            </a:r>
            <a:r>
              <a:rPr lang="en-US" altLang="ko-KR"/>
              <a:t>AMD GPU(</a:t>
            </a:r>
            <a:r>
              <a:rPr lang="ko-KR" altLang="en-US"/>
              <a:t>맥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50B4E81C-DC66-3E5E-D06C-96AD6A385DD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57B4D2-D003-D12C-0A6D-79D98ADBD130}"/>
              </a:ext>
            </a:extLst>
          </p:cNvPr>
          <p:cNvSpPr txBox="1"/>
          <p:nvPr/>
        </p:nvSpPr>
        <p:spPr>
          <a:xfrm>
            <a:off x="1236534" y="5931463"/>
            <a:ext cx="262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u="none" strike="noStrike" baseline="0">
                <a:latin typeface="YDVYGOStd13"/>
              </a:rPr>
              <a:t>▶ 유니티 허브 다운로드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87B0C1-5E5A-354D-B5F7-E94C49804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69"/>
          <a:stretch/>
        </p:blipFill>
        <p:spPr>
          <a:xfrm>
            <a:off x="698818" y="3379244"/>
            <a:ext cx="5627370" cy="24823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78C472-E0BE-5973-FF2B-0EEEE48F4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769" y="2535411"/>
            <a:ext cx="5312298" cy="26419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975F55-AF05-374E-552D-61D95C5B34EC}"/>
              </a:ext>
            </a:extLst>
          </p:cNvPr>
          <p:cNvSpPr txBox="1"/>
          <p:nvPr/>
        </p:nvSpPr>
        <p:spPr>
          <a:xfrm>
            <a:off x="698818" y="2209692"/>
            <a:ext cx="5862002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01]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유니티 허브 다운로드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유니티 스토어 다운로드 페이지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(store.unity.com/download)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에 접속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체크 박스를 체크하여 약관에 동의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Download Unity Hub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클릭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1.2 </a:t>
            </a:r>
            <a:r>
              <a:rPr lang="ko-KR" altLang="en-US" sz="2800" dirty="0"/>
              <a:t>개발 </a:t>
            </a:r>
            <a:r>
              <a:rPr lang="ko-KR" altLang="en-US" sz="2800"/>
              <a:t>환경 구성</a:t>
            </a:r>
            <a:r>
              <a:rPr lang="en-US" altLang="ko-KR" sz="2800"/>
              <a:t>(3)</a:t>
            </a:r>
            <a:endParaRPr lang="en-US" altLang="ko-KR" sz="2800" dirty="0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50B4E81C-DC66-3E5E-D06C-96AD6A385DD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67A2E-766F-F062-C302-20AF03EE30D5}"/>
              </a:ext>
            </a:extLst>
          </p:cNvPr>
          <p:cNvSpPr txBox="1"/>
          <p:nvPr/>
        </p:nvSpPr>
        <p:spPr>
          <a:xfrm>
            <a:off x="4128552" y="5886027"/>
            <a:ext cx="188385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0" i="0" u="none" strike="noStrike" baseline="0">
                <a:latin typeface="YDVYGOStd13"/>
              </a:rPr>
              <a:t>▶ 유니티 허브 </a:t>
            </a:r>
            <a:r>
              <a:rPr lang="ko-KR" altLang="en-US" sz="1400">
                <a:latin typeface="YDVYGOStd13"/>
              </a:rPr>
              <a:t>설치</a:t>
            </a:r>
            <a:endParaRPr lang="ko-KR" altLang="en-US" sz="140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06A03FF-D340-6E5F-92CB-8411DE85DA46}"/>
              </a:ext>
            </a:extLst>
          </p:cNvPr>
          <p:cNvGrpSpPr/>
          <p:nvPr/>
        </p:nvGrpSpPr>
        <p:grpSpPr>
          <a:xfrm>
            <a:off x="1554480" y="1897380"/>
            <a:ext cx="7457122" cy="3873362"/>
            <a:chOff x="1554480" y="1897380"/>
            <a:chExt cx="7457122" cy="387336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37FBB06-15F2-F179-85C6-BE452737A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98"/>
            <a:stretch/>
          </p:blipFill>
          <p:spPr>
            <a:xfrm>
              <a:off x="1554480" y="1897380"/>
              <a:ext cx="7457122" cy="387336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9F8C81-C711-81D0-0C7C-87688ABE2F9C}"/>
                </a:ext>
              </a:extLst>
            </p:cNvPr>
            <p:cNvSpPr/>
            <p:nvPr/>
          </p:nvSpPr>
          <p:spPr>
            <a:xfrm>
              <a:off x="1554480" y="5132070"/>
              <a:ext cx="1531620" cy="251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2AF36C0-F06D-A225-355B-A53E00873C3A}"/>
              </a:ext>
            </a:extLst>
          </p:cNvPr>
          <p:cNvSpPr txBox="1"/>
          <p:nvPr/>
        </p:nvSpPr>
        <p:spPr>
          <a:xfrm>
            <a:off x="1291436" y="1087258"/>
            <a:ext cx="641508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02]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유니티 허브 설치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설치 프로그램 실행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안내에 따라 설치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0783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1.2 </a:t>
            </a:r>
            <a:r>
              <a:rPr lang="ko-KR" altLang="en-US" sz="2800" dirty="0"/>
              <a:t>개발 </a:t>
            </a:r>
            <a:r>
              <a:rPr lang="ko-KR" altLang="en-US" sz="2800"/>
              <a:t>환경 구성</a:t>
            </a:r>
            <a:r>
              <a:rPr lang="en-US" altLang="ko-KR" sz="2800"/>
              <a:t>(4)</a:t>
            </a:r>
            <a:endParaRPr lang="en-US" altLang="ko-KR" sz="2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1EC0030-B120-2291-7D6A-0F6B9CA86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/>
              <a:t>1.2.3 </a:t>
            </a:r>
            <a:r>
              <a:rPr lang="ko-KR" altLang="en-US" b="1"/>
              <a:t>유니티 허브 설정</a:t>
            </a:r>
          </a:p>
          <a:p>
            <a:pPr lvl="1"/>
            <a:r>
              <a:rPr lang="ko-KR" altLang="en-US"/>
              <a:t>설치가 끝나면 유니티 허브를 실행</a:t>
            </a:r>
            <a:r>
              <a:rPr lang="en-US" altLang="ko-KR"/>
              <a:t>. </a:t>
            </a:r>
            <a:r>
              <a:rPr lang="ko-KR" altLang="en-US"/>
              <a:t>라이선스 설정 페이지가 표시</a:t>
            </a:r>
          </a:p>
          <a:p>
            <a:pPr lvl="1"/>
            <a:r>
              <a:rPr lang="ko-KR" altLang="en-US"/>
              <a:t>이곳에서 로그인한 다음 라이선스를 설정</a:t>
            </a:r>
          </a:p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830EE9-69E4-3919-C9EF-53A5EB70A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10"/>
          <a:stretch/>
        </p:blipFill>
        <p:spPr>
          <a:xfrm>
            <a:off x="6191832" y="1963028"/>
            <a:ext cx="4999090" cy="48949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67A43A-E2CB-5FEE-D99E-2B1593693627}"/>
              </a:ext>
            </a:extLst>
          </p:cNvPr>
          <p:cNvSpPr txBox="1"/>
          <p:nvPr/>
        </p:nvSpPr>
        <p:spPr>
          <a:xfrm>
            <a:off x="887361" y="2276610"/>
            <a:ext cx="4999090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01]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유니티 허브 로그인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유니티 허브에서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Sign in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클릭 → 로그인 웹페이지 열림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이메일과 패스워드를 입력하고 로그인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유니티 허브로 리다이렉트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1.2 </a:t>
            </a:r>
            <a:r>
              <a:rPr lang="ko-KR" altLang="en-US" sz="2800" dirty="0"/>
              <a:t>개발 </a:t>
            </a:r>
            <a:r>
              <a:rPr lang="ko-KR" altLang="en-US" sz="2800"/>
              <a:t>환경 구성</a:t>
            </a:r>
            <a:r>
              <a:rPr lang="en-US" altLang="ko-KR" sz="2800"/>
              <a:t>(5)</a:t>
            </a:r>
            <a:endParaRPr lang="en-US" altLang="ko-KR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03393B-3F0F-A399-02BD-EFE01F3BC4C4}"/>
              </a:ext>
            </a:extLst>
          </p:cNvPr>
          <p:cNvSpPr txBox="1"/>
          <p:nvPr/>
        </p:nvSpPr>
        <p:spPr>
          <a:xfrm>
            <a:off x="5959199" y="5674640"/>
            <a:ext cx="26289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0" i="0" u="none" strike="noStrike" baseline="0">
                <a:latin typeface="YDVYGOStd13"/>
              </a:rPr>
              <a:t>▶ 라이선스 설정</a:t>
            </a:r>
            <a:r>
              <a:rPr lang="en-US" altLang="ko-KR" sz="1400" b="0" i="0" u="none" strike="noStrike" baseline="0">
                <a:latin typeface="YDVYGOStd13"/>
              </a:rPr>
              <a:t>(</a:t>
            </a:r>
            <a:r>
              <a:rPr lang="ko-KR" altLang="en-US" sz="1400" b="0" i="0" u="none" strike="noStrike" baseline="0">
                <a:latin typeface="YDVYGOStd13"/>
              </a:rPr>
              <a:t>처음 실행시</a:t>
            </a:r>
            <a:r>
              <a:rPr lang="en-US" altLang="ko-KR" sz="1400" b="0" i="0" u="none" strike="noStrike" baseline="0">
                <a:latin typeface="YDVYGOStd13"/>
              </a:rPr>
              <a:t>)</a:t>
            </a:r>
            <a:endParaRPr lang="ko-KR" altLang="en-US" sz="140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A3CC55-001A-3081-560B-652483CE70F6}"/>
              </a:ext>
            </a:extLst>
          </p:cNvPr>
          <p:cNvGrpSpPr/>
          <p:nvPr/>
        </p:nvGrpSpPr>
        <p:grpSpPr>
          <a:xfrm>
            <a:off x="803073" y="2259928"/>
            <a:ext cx="10048759" cy="3414712"/>
            <a:chOff x="803073" y="2259928"/>
            <a:chExt cx="10048759" cy="341471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05C0C92-2E69-F666-A9C3-7BAEC6A2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073" y="2259928"/>
              <a:ext cx="4898591" cy="337299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1573E0B-A794-2393-7DA0-9C7D21BC4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9199" y="2259928"/>
              <a:ext cx="4892633" cy="341471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C62B8A-D657-6081-9369-A32F4FA6BF12}"/>
                </a:ext>
              </a:extLst>
            </p:cNvPr>
            <p:cNvSpPr/>
            <p:nvPr/>
          </p:nvSpPr>
          <p:spPr>
            <a:xfrm>
              <a:off x="5959199" y="5280660"/>
              <a:ext cx="1527451" cy="1943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20A01BA-0442-951D-3EC5-A640353BA137}"/>
              </a:ext>
            </a:extLst>
          </p:cNvPr>
          <p:cNvSpPr txBox="1"/>
          <p:nvPr/>
        </p:nvSpPr>
        <p:spPr>
          <a:xfrm>
            <a:off x="775535" y="819649"/>
            <a:ext cx="67111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02]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라이선스 설정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(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처음 실행시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)</a:t>
            </a:r>
            <a:endParaRPr lang="ko-KR" altLang="en-US" sz="1400" b="1" i="0" u="none" strike="noStrike" baseline="0">
              <a:solidFill>
                <a:srgbClr val="FF4D26"/>
              </a:solidFill>
              <a:latin typeface="+mn-ea"/>
            </a:endParaRP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라이선스 활성화 화면에서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Agree and get personal edition license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버튼 클릭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유니티 에디터 설치 화면에서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Skip installation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클릭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3B81B3EB-40F6-4710-B10F-756AEBC8E9DE}"/>
              </a:ext>
            </a:extLst>
          </p:cNvPr>
          <p:cNvSpPr txBox="1"/>
          <p:nvPr/>
        </p:nvSpPr>
        <p:spPr>
          <a:xfrm>
            <a:off x="9020270" y="1683286"/>
            <a:ext cx="1566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FF0000"/>
                </a:solidFill>
              </a:rPr>
              <a:t>2022.3.20f1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4BACEF8-061F-43A0-B914-80AB0F3A52D9}"/>
              </a:ext>
            </a:extLst>
          </p:cNvPr>
          <p:cNvCxnSpPr/>
          <p:nvPr/>
        </p:nvCxnSpPr>
        <p:spPr>
          <a:xfrm flipV="1">
            <a:off x="7888587" y="1910982"/>
            <a:ext cx="1131683" cy="115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63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2773679" cy="47854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latinLnBrk="0">
              <a:defRPr/>
            </a:pPr>
            <a:r>
              <a:rPr lang="ko-KR" altLang="en-US" sz="3200" b="1" kern="1200" dirty="0">
                <a:solidFill>
                  <a:srgbClr val="4BB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시작하기전에</a:t>
            </a:r>
            <a:endParaRPr lang="en-US" altLang="ko-KR" sz="3200" b="1" kern="1200" dirty="0">
              <a:solidFill>
                <a:srgbClr val="4BB0A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976031" y="963877"/>
            <a:ext cx="6613988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b="1" dirty="0"/>
              <a:t>개발 환경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 책의 모든 예제와 그림은 유니티 </a:t>
            </a:r>
            <a:r>
              <a:rPr lang="en-US" altLang="ko-KR" sz="1600" dirty="0"/>
              <a:t>2023.2 </a:t>
            </a:r>
            <a:r>
              <a:rPr lang="ko-KR" altLang="en-US" sz="1600" dirty="0"/>
              <a:t>버전으로 제작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예제는 맥</a:t>
            </a:r>
            <a:r>
              <a:rPr lang="en-US" altLang="ko-KR" sz="1600" dirty="0"/>
              <a:t>OS</a:t>
            </a:r>
            <a:r>
              <a:rPr lang="ko-KR" altLang="en-US" sz="1600" dirty="0"/>
              <a:t>와 윈도우 환경에서 정상 동작을 테스트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맥</a:t>
            </a:r>
            <a:r>
              <a:rPr lang="en-US" altLang="ko-KR" sz="1600" dirty="0"/>
              <a:t>OS</a:t>
            </a:r>
            <a:r>
              <a:rPr lang="ko-KR" altLang="en-US" sz="1600" dirty="0"/>
              <a:t>를 기준으로 설명하지만 윈도우 환경과 차이점은 없음</a:t>
            </a:r>
            <a:br>
              <a:rPr lang="en-US" altLang="ko-KR" sz="1600" dirty="0"/>
            </a:br>
            <a:r>
              <a:rPr lang="en-US" altLang="ko-KR" sz="1600" dirty="0"/>
              <a:t>  - </a:t>
            </a:r>
            <a:r>
              <a:rPr lang="ko-KR" altLang="en-US" sz="1600" dirty="0"/>
              <a:t>다른 점이 있을 때는 윈도우를 함께 설명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 책의 예제 중 일부는 미리 준비한 프로젝트를  사용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유니티 </a:t>
            </a:r>
            <a:r>
              <a:rPr lang="en-US" altLang="ko-KR" sz="1600" dirty="0"/>
              <a:t>2022.1</a:t>
            </a:r>
            <a:r>
              <a:rPr lang="ko-KR" altLang="en-US" sz="1600" dirty="0"/>
              <a:t>과 이후 버전에서도 책을 따라 할 수 있도록 </a:t>
            </a:r>
            <a:br>
              <a:rPr lang="ko-KR" altLang="en-US" sz="1600" dirty="0"/>
            </a:br>
            <a:r>
              <a:rPr lang="ko-KR" altLang="en-US" sz="1600" dirty="0"/>
              <a:t>업그레이드 가이드를 제공</a:t>
            </a:r>
          </a:p>
          <a:p>
            <a:endParaRPr lang="en-US" altLang="ko-KR" dirty="0"/>
          </a:p>
          <a:p>
            <a:endParaRPr lang="en-US" altLang="ko-KR" sz="2200" b="1" dirty="0"/>
          </a:p>
          <a:p>
            <a:r>
              <a:rPr lang="ko-KR" altLang="en-US" sz="2800" b="1" dirty="0"/>
              <a:t>예제 압축 파일 다운로드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: github.com/IJEMIN/Unity-Programming-Essence-6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한빛미디어</a:t>
            </a:r>
            <a:r>
              <a:rPr lang="ko-KR" altLang="en-US" dirty="0"/>
              <a:t> </a:t>
            </a:r>
            <a:r>
              <a:rPr lang="en-US" altLang="ko-KR" dirty="0"/>
              <a:t>: www.hanbit.co.kr/src/11339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3868AD-5FB7-A947-B715-20B0C939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667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1.2 </a:t>
            </a:r>
            <a:r>
              <a:rPr lang="ko-KR" altLang="en-US" sz="2800" dirty="0"/>
              <a:t>개발 </a:t>
            </a:r>
            <a:r>
              <a:rPr lang="ko-KR" altLang="en-US" sz="2800"/>
              <a:t>환경 구성</a:t>
            </a:r>
            <a:r>
              <a:rPr lang="en-US" altLang="ko-KR" sz="2800"/>
              <a:t>(6)</a:t>
            </a:r>
            <a:endParaRPr lang="en-US" altLang="ko-KR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E0CE0F-FBD8-04F6-DACF-1CF51E0B1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72" y="1623060"/>
            <a:ext cx="5400675" cy="4916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AE9B89-73B9-0EDC-42DF-A7A70151F740}"/>
              </a:ext>
            </a:extLst>
          </p:cNvPr>
          <p:cNvSpPr txBox="1"/>
          <p:nvPr/>
        </p:nvSpPr>
        <p:spPr>
          <a:xfrm>
            <a:off x="775535" y="819649"/>
            <a:ext cx="85513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03]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라이선스 설정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(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처음 실행 이후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)</a:t>
            </a:r>
            <a:endParaRPr lang="ko-KR" altLang="en-US" sz="1400" b="1" i="0" u="none" strike="noStrike" baseline="0">
              <a:solidFill>
                <a:srgbClr val="FF4D26"/>
              </a:solidFill>
              <a:latin typeface="+mn-ea"/>
            </a:endParaRP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왼쪽 상단의 톱니바퀴 버튼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&gt; Preferences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창에서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Licenses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탭 클릭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Add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버튼 클릭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&gt; Get a free personal license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선택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&gt; Agree and get personal edition license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클릭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5465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1.2 </a:t>
            </a:r>
            <a:r>
              <a:rPr lang="ko-KR" altLang="en-US" sz="2800" dirty="0"/>
              <a:t>개발 </a:t>
            </a:r>
            <a:r>
              <a:rPr lang="ko-KR" altLang="en-US" sz="2800"/>
              <a:t>환경 구성</a:t>
            </a:r>
            <a:r>
              <a:rPr lang="en-US" altLang="ko-KR" sz="2800"/>
              <a:t>(7)</a:t>
            </a:r>
            <a:endParaRPr lang="en-US" altLang="ko-KR" sz="28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660E2-D428-EC34-3BE5-E3403E6E4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유니티 허브의 각 페이지 구성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8D40AF-765B-4686-9022-E9428FDA8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40" y="1206817"/>
            <a:ext cx="7924800" cy="4695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616D9B-0E10-D844-9B23-B19C89430935}"/>
              </a:ext>
            </a:extLst>
          </p:cNvPr>
          <p:cNvSpPr txBox="1"/>
          <p:nvPr/>
        </p:nvSpPr>
        <p:spPr>
          <a:xfrm>
            <a:off x="4233269" y="5934287"/>
            <a:ext cx="26289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유니티 허브의 </a:t>
            </a:r>
            <a:r>
              <a:rPr lang="en-US" altLang="ko-KR" sz="1400" b="0" i="0" u="none" strike="noStrike" baseline="0">
                <a:latin typeface="YDVYGOStd13"/>
              </a:rPr>
              <a:t>Projects </a:t>
            </a:r>
            <a:r>
              <a:rPr lang="ko-KR" altLang="en-US" sz="1400" b="0" i="0" u="none" strike="noStrike" baseline="0">
                <a:latin typeface="YDVYGOStd13"/>
              </a:rPr>
              <a:t>탭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632350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1.2 </a:t>
            </a:r>
            <a:r>
              <a:rPr lang="ko-KR" altLang="en-US" sz="2800" dirty="0"/>
              <a:t>개발 </a:t>
            </a:r>
            <a:r>
              <a:rPr lang="ko-KR" altLang="en-US" sz="2800"/>
              <a:t>환경 구성</a:t>
            </a:r>
            <a:r>
              <a:rPr lang="en-US" altLang="ko-KR" sz="2800"/>
              <a:t>(8)</a:t>
            </a:r>
            <a:endParaRPr lang="en-US" altLang="ko-KR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C9F026-CCFF-3BDE-F62D-99BA9BDF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879475"/>
            <a:ext cx="10544175" cy="3486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C09228-2748-2F16-1795-43C7CEB74C35}"/>
              </a:ext>
            </a:extLst>
          </p:cNvPr>
          <p:cNvSpPr txBox="1"/>
          <p:nvPr/>
        </p:nvSpPr>
        <p:spPr>
          <a:xfrm>
            <a:off x="823912" y="4465794"/>
            <a:ext cx="262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i="0" u="none" strike="noStrike" baseline="0">
                <a:latin typeface="YDVYGOStd13"/>
              </a:rPr>
              <a:t>▶ Installs </a:t>
            </a:r>
            <a:r>
              <a:rPr lang="ko-KR" altLang="en-US" sz="1400" b="0" i="0" u="none" strike="noStrike" baseline="0">
                <a:latin typeface="YDVYGOStd13"/>
              </a:rPr>
              <a:t>탭과 </a:t>
            </a:r>
            <a:r>
              <a:rPr lang="en-US" altLang="ko-KR" sz="1400" b="0" i="0" u="none" strike="noStrike" baseline="0">
                <a:latin typeface="YDVYGOStd13"/>
              </a:rPr>
              <a:t>Learn </a:t>
            </a:r>
            <a:r>
              <a:rPr lang="ko-KR" altLang="en-US" sz="1400" b="0" i="0" u="none" strike="noStrike" baseline="0">
                <a:latin typeface="YDVYGOStd13"/>
              </a:rPr>
              <a:t>탭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1.2 </a:t>
            </a:r>
            <a:r>
              <a:rPr lang="ko-KR" altLang="en-US" sz="2800" dirty="0"/>
              <a:t>개발 </a:t>
            </a:r>
            <a:r>
              <a:rPr lang="ko-KR" altLang="en-US" sz="2800"/>
              <a:t>환경 구성</a:t>
            </a:r>
            <a:r>
              <a:rPr lang="en-US" altLang="ko-KR" sz="2800"/>
              <a:t>(9)</a:t>
            </a:r>
            <a:endParaRPr lang="en-US" altLang="ko-KR" sz="28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0F6189-ACBD-67D5-895C-89900F34A1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1.2.4 </a:t>
            </a:r>
            <a:r>
              <a:rPr lang="ko-KR" altLang="en-US" b="1" dirty="0"/>
              <a:t>유니티 에디터 설치</a:t>
            </a:r>
          </a:p>
          <a:p>
            <a:pPr lvl="1"/>
            <a:r>
              <a:rPr lang="ko-KR" altLang="en-US" dirty="0"/>
              <a:t>유니티 허브에서 원하는 버전의 유니티 에디터를 골라 설치함 </a:t>
            </a:r>
            <a:r>
              <a:rPr lang="en-US" altLang="ko-KR" dirty="0"/>
              <a:t>(</a:t>
            </a:r>
            <a:r>
              <a:rPr lang="ko-KR" altLang="en-US" dirty="0"/>
              <a:t>기존 </a:t>
            </a:r>
            <a:r>
              <a:rPr lang="en-US" altLang="ko-KR" dirty="0">
                <a:solidFill>
                  <a:srgbClr val="FF0000"/>
                </a:solidFill>
              </a:rPr>
              <a:t>2022.3.</a:t>
            </a:r>
            <a:r>
              <a:rPr lang="en-US" altLang="ko-KR" dirty="0"/>
              <a:t> </a:t>
            </a:r>
            <a:r>
              <a:rPr lang="ko-KR" altLang="en-US" dirty="0"/>
              <a:t>이미 설치됨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Unity </a:t>
            </a:r>
            <a:r>
              <a:rPr lang="en-US" altLang="ko-KR" dirty="0">
                <a:solidFill>
                  <a:srgbClr val="FF0000"/>
                </a:solidFill>
              </a:rPr>
              <a:t>2023.2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Installs </a:t>
            </a:r>
            <a:r>
              <a:rPr lang="ko-KR" altLang="en-US" dirty="0"/>
              <a:t>탭에서 </a:t>
            </a:r>
            <a:r>
              <a:rPr lang="en-US" altLang="ko-KR" dirty="0"/>
              <a:t>Unity </a:t>
            </a:r>
            <a:r>
              <a:rPr lang="en-US" altLang="ko-KR" dirty="0">
                <a:solidFill>
                  <a:srgbClr val="FF0000"/>
                </a:solidFill>
              </a:rPr>
              <a:t>2023.2</a:t>
            </a:r>
            <a:r>
              <a:rPr lang="en-US" altLang="ko-KR" dirty="0"/>
              <a:t> </a:t>
            </a:r>
            <a:r>
              <a:rPr lang="ko-KR" altLang="en-US" dirty="0"/>
              <a:t>또는 그 이상의 버전을 설치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367087-3337-8561-6982-D6670DF1C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89"/>
          <a:stretch/>
        </p:blipFill>
        <p:spPr>
          <a:xfrm>
            <a:off x="1059883" y="2809691"/>
            <a:ext cx="4576664" cy="3676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2B9E66-66C6-F6D9-D2AC-BE58AC9A4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470" y="2681455"/>
            <a:ext cx="4479674" cy="3226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8183CA-6431-A2E7-D12C-336A4FD66A61}"/>
              </a:ext>
            </a:extLst>
          </p:cNvPr>
          <p:cNvSpPr txBox="1"/>
          <p:nvPr/>
        </p:nvSpPr>
        <p:spPr>
          <a:xfrm>
            <a:off x="6555455" y="5995451"/>
            <a:ext cx="262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u="none" strike="noStrike" baseline="0">
                <a:latin typeface="YDVYGOStd13"/>
              </a:rPr>
              <a:t>▶ 유니티 아카이브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5D9B6-3C9F-9273-1A53-521A8EAA4841}"/>
              </a:ext>
            </a:extLst>
          </p:cNvPr>
          <p:cNvSpPr txBox="1"/>
          <p:nvPr/>
        </p:nvSpPr>
        <p:spPr>
          <a:xfrm>
            <a:off x="649805" y="2004347"/>
            <a:ext cx="54461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 dirty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 dirty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 dirty="0">
                <a:solidFill>
                  <a:srgbClr val="FF4D26"/>
                </a:solidFill>
                <a:latin typeface="+mn-ea"/>
              </a:rPr>
              <a:t>01] </a:t>
            </a:r>
            <a:r>
              <a:rPr lang="ko-KR" altLang="en-US" sz="1400" b="1" i="0" u="none" strike="noStrike" baseline="0" dirty="0">
                <a:solidFill>
                  <a:srgbClr val="FF4D26"/>
                </a:solidFill>
                <a:latin typeface="+mn-ea"/>
              </a:rPr>
              <a:t>유니티 에디터 설치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en-US" altLang="ko-KR" sz="13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Installs </a:t>
            </a:r>
            <a:r>
              <a:rPr lang="ko-KR" altLang="en-US" sz="13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탭에서 </a:t>
            </a:r>
            <a:r>
              <a:rPr lang="en-US" altLang="ko-KR" sz="13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Install Editor </a:t>
            </a:r>
            <a:r>
              <a:rPr lang="ko-KR" altLang="en-US" sz="13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클릭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en-US" altLang="ko-KR" sz="13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Official releases </a:t>
            </a:r>
            <a:r>
              <a:rPr lang="ko-KR" altLang="en-US" sz="13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탭에서 </a:t>
            </a:r>
            <a:r>
              <a:rPr lang="en-US" altLang="ko-KR" sz="13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Unity </a:t>
            </a:r>
            <a:r>
              <a:rPr lang="en-US" altLang="ko-KR" sz="1300" b="1" i="0" u="none" strike="noStrike" baseline="0" dirty="0">
                <a:solidFill>
                  <a:srgbClr val="FF0000"/>
                </a:solidFill>
                <a:latin typeface="+mn-ea"/>
              </a:rPr>
              <a:t>2023.2</a:t>
            </a:r>
            <a:r>
              <a:rPr lang="en-US" altLang="ko-KR" sz="13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3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버전을 찾아 </a:t>
            </a:r>
            <a:r>
              <a:rPr lang="en-US" altLang="ko-KR" sz="13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Install </a:t>
            </a:r>
            <a:r>
              <a:rPr lang="ko-KR" altLang="en-US" sz="13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클릭</a:t>
            </a:r>
            <a:endParaRPr lang="ko-KR" altLang="en-US" sz="13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1.2 </a:t>
            </a:r>
            <a:r>
              <a:rPr lang="ko-KR" altLang="en-US" sz="2800" dirty="0"/>
              <a:t>개발 </a:t>
            </a:r>
            <a:r>
              <a:rPr lang="ko-KR" altLang="en-US" sz="2800"/>
              <a:t>환경 구성</a:t>
            </a:r>
            <a:r>
              <a:rPr lang="en-US" altLang="ko-KR" sz="2800"/>
              <a:t>(10)</a:t>
            </a:r>
            <a:endParaRPr lang="en-US" altLang="ko-KR" sz="280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72A76A3-CBD5-1421-759B-C0D8E2198D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814392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Install </a:t>
            </a:r>
            <a:r>
              <a:rPr lang="ko-KR" altLang="en-US"/>
              <a:t>버튼을 누른 다음에는 추가 컴포넌트를 선택하는 화면이 표시</a:t>
            </a:r>
            <a:endParaRPr lang="en-US" altLang="ko-KR"/>
          </a:p>
          <a:p>
            <a:pPr lvl="1"/>
            <a:r>
              <a:rPr lang="ko-KR" altLang="en-US"/>
              <a:t>필수 컴포넌트</a:t>
            </a:r>
            <a:endParaRPr lang="en-US" altLang="ko-KR"/>
          </a:p>
          <a:p>
            <a:pPr lvl="2"/>
            <a:r>
              <a:rPr lang="en-US" altLang="ko-KR"/>
              <a:t>Visual Studio</a:t>
            </a:r>
          </a:p>
          <a:p>
            <a:pPr lvl="2"/>
            <a:r>
              <a:rPr lang="en-US" altLang="ko-KR"/>
              <a:t>Android Build Support</a:t>
            </a:r>
          </a:p>
          <a:p>
            <a:pPr lvl="3"/>
            <a:r>
              <a:rPr lang="en-US" altLang="ko-KR"/>
              <a:t>Android SDK &amp; NDK Tools</a:t>
            </a:r>
          </a:p>
          <a:p>
            <a:pPr lvl="3"/>
            <a:r>
              <a:rPr lang="en-US" altLang="ko-KR"/>
              <a:t>OpenJDK</a:t>
            </a:r>
          </a:p>
          <a:p>
            <a:pPr lvl="2"/>
            <a:r>
              <a:rPr lang="en-US" altLang="ko-KR"/>
              <a:t>iOS Build Support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183CA-6431-A2E7-D12C-336A4FD66A61}"/>
              </a:ext>
            </a:extLst>
          </p:cNvPr>
          <p:cNvSpPr txBox="1"/>
          <p:nvPr/>
        </p:nvSpPr>
        <p:spPr>
          <a:xfrm>
            <a:off x="5615939" y="6042992"/>
            <a:ext cx="262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컴포넌트 선택 화면</a:t>
            </a:r>
            <a:endParaRPr lang="ko-KR" altLang="en-US" sz="14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F5018EB-941E-5DDE-D5F9-A69E0DA1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044" y="2631906"/>
            <a:ext cx="5520691" cy="337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79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1.2 </a:t>
            </a:r>
            <a:r>
              <a:rPr lang="ko-KR" altLang="en-US" sz="2800" dirty="0"/>
              <a:t>개발 </a:t>
            </a:r>
            <a:r>
              <a:rPr lang="ko-KR" altLang="en-US" sz="2800"/>
              <a:t>환경 구성</a:t>
            </a:r>
            <a:r>
              <a:rPr lang="en-US" altLang="ko-KR" sz="2800"/>
              <a:t>(11)</a:t>
            </a:r>
            <a:endParaRPr lang="en-US" altLang="ko-K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183CA-6431-A2E7-D12C-336A4FD66A61}"/>
              </a:ext>
            </a:extLst>
          </p:cNvPr>
          <p:cNvSpPr txBox="1"/>
          <p:nvPr/>
        </p:nvSpPr>
        <p:spPr>
          <a:xfrm>
            <a:off x="3467100" y="5918626"/>
            <a:ext cx="262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컴포넌트 선택 및 설치 시작</a:t>
            </a:r>
            <a:endParaRPr lang="ko-KR" altLang="en-US" sz="140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B1F7168-B41C-D4B3-72CA-14BAC003B32E}"/>
              </a:ext>
            </a:extLst>
          </p:cNvPr>
          <p:cNvGrpSpPr/>
          <p:nvPr/>
        </p:nvGrpSpPr>
        <p:grpSpPr>
          <a:xfrm>
            <a:off x="1737360" y="1676568"/>
            <a:ext cx="6149340" cy="4242058"/>
            <a:chOff x="1737360" y="1676568"/>
            <a:chExt cx="6149340" cy="42420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A29194D-1A1F-439D-AF2D-4AEBA40C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7360" y="1676568"/>
              <a:ext cx="6149340" cy="424205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F9EC649-1D57-E578-F7E3-E3FA5B34A30A}"/>
                </a:ext>
              </a:extLst>
            </p:cNvPr>
            <p:cNvSpPr/>
            <p:nvPr/>
          </p:nvSpPr>
          <p:spPr>
            <a:xfrm>
              <a:off x="1737360" y="5474970"/>
              <a:ext cx="1943100" cy="240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4CCDF95-5065-ACDC-E4EB-39934A701F12}"/>
              </a:ext>
            </a:extLst>
          </p:cNvPr>
          <p:cNvSpPr txBox="1"/>
          <p:nvPr/>
        </p:nvSpPr>
        <p:spPr>
          <a:xfrm>
            <a:off x="744002" y="800100"/>
            <a:ext cx="597683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02]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컴포넌트 선택 및 설치 시작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필수 컴포넌트가 체크되어 있지 않다면 체크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&gt; Continue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버튼 클릭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8345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1.2 </a:t>
            </a:r>
            <a:r>
              <a:rPr lang="ko-KR" altLang="en-US" sz="2800" dirty="0"/>
              <a:t>개발 </a:t>
            </a:r>
            <a:r>
              <a:rPr lang="ko-KR" altLang="en-US" sz="2800"/>
              <a:t>환경 구성</a:t>
            </a:r>
            <a:r>
              <a:rPr lang="en-US" altLang="ko-KR" sz="2800"/>
              <a:t>(12)</a:t>
            </a:r>
            <a:endParaRPr lang="en-US" altLang="ko-KR" sz="28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E4B7C0-3027-9E5A-7368-833A4A3C6F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인터넷을 통해 유니티 에디터와 추가 컴포넌트가 자동으로 다운로드되고 설치</a:t>
            </a:r>
            <a:endParaRPr lang="en-US" altLang="ko-KR"/>
          </a:p>
          <a:p>
            <a:pPr lvl="1"/>
            <a:r>
              <a:rPr lang="ko-KR" altLang="en-US"/>
              <a:t>설치 완료된 유니티 에디터는 </a:t>
            </a:r>
            <a:r>
              <a:rPr lang="en-US" altLang="ko-KR"/>
              <a:t>Installs </a:t>
            </a:r>
            <a:r>
              <a:rPr lang="ko-KR" altLang="en-US"/>
              <a:t>탭에서 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183CA-6431-A2E7-D12C-336A4FD66A61}"/>
              </a:ext>
            </a:extLst>
          </p:cNvPr>
          <p:cNvSpPr txBox="1"/>
          <p:nvPr/>
        </p:nvSpPr>
        <p:spPr>
          <a:xfrm>
            <a:off x="3878580" y="5889103"/>
            <a:ext cx="262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설치 완료된 유니티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C06EA4-E51F-0CA9-7F8B-998CFAC34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72" y="1681042"/>
            <a:ext cx="6715043" cy="414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36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1.2 </a:t>
            </a:r>
            <a:r>
              <a:rPr lang="ko-KR" altLang="en-US" sz="2800" dirty="0"/>
              <a:t>개발 </a:t>
            </a:r>
            <a:r>
              <a:rPr lang="ko-KR" altLang="en-US" sz="2800"/>
              <a:t>환경 구성</a:t>
            </a:r>
            <a:r>
              <a:rPr lang="en-US" altLang="ko-KR" sz="2800"/>
              <a:t>(13)</a:t>
            </a:r>
            <a:endParaRPr lang="en-US" altLang="ko-KR" sz="28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E4B7C0-3027-9E5A-7368-833A4A3C6F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비주얼 스튜디오 설치</a:t>
            </a:r>
          </a:p>
          <a:p>
            <a:pPr lvl="1"/>
            <a:r>
              <a:rPr lang="ko-KR" altLang="en-US"/>
              <a:t>컴퓨터에 비주얼 스튜디오가 설치되어 있지 않다면 설치 과정에서 비주얼 스튜디오도 함께 설치됨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183CA-6431-A2E7-D12C-336A4FD66A61}"/>
              </a:ext>
            </a:extLst>
          </p:cNvPr>
          <p:cNvSpPr txBox="1"/>
          <p:nvPr/>
        </p:nvSpPr>
        <p:spPr>
          <a:xfrm>
            <a:off x="3726179" y="5735215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윈도우용 비주얼 스튜디오 설치 화면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CF9F07-2C6C-C570-38A9-81CC1539A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167" y="1747504"/>
            <a:ext cx="6981825" cy="3838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2424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1.3 </a:t>
            </a:r>
            <a:r>
              <a:rPr lang="ko-KR" altLang="en-US" sz="2800" dirty="0"/>
              <a:t>첫 </a:t>
            </a:r>
            <a:r>
              <a:rPr lang="ko-KR" altLang="en-US" sz="2800"/>
              <a:t>프로젝트 생성하기</a:t>
            </a:r>
            <a:r>
              <a:rPr lang="en-US" altLang="ko-KR" sz="2800"/>
              <a:t>(1)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F0B692E7-36BD-484C-8433-421C21AFC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b="1" dirty="0"/>
              <a:t>1.3.1 </a:t>
            </a:r>
            <a:r>
              <a:rPr lang="ko-KR" altLang="en-US" sz="2000" b="1" dirty="0"/>
              <a:t>프로젝트 생성하기</a:t>
            </a:r>
            <a:endParaRPr lang="en-US" altLang="ko-KR" sz="2000" b="1" dirty="0"/>
          </a:p>
          <a:p>
            <a:pPr lvl="1"/>
            <a:r>
              <a:rPr lang="ko-KR" altLang="en-US" sz="1400"/>
              <a:t>유니티 </a:t>
            </a:r>
            <a:r>
              <a:rPr lang="en-US" altLang="ko-KR" sz="1400" dirty="0"/>
              <a:t>Projects </a:t>
            </a:r>
            <a:r>
              <a:rPr lang="ko-KR" altLang="en-US" sz="1400" dirty="0"/>
              <a:t>탭에서 새로운 </a:t>
            </a:r>
            <a:r>
              <a:rPr lang="ko-KR" altLang="en-US" sz="1400"/>
              <a:t>프로젝트를 생성함</a:t>
            </a:r>
            <a:endParaRPr lang="en-US" altLang="ko-KR" sz="1400" dirty="0"/>
          </a:p>
          <a:p>
            <a:endParaRPr lang="x-none" sz="1900" dirty="0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84DEED-5CA7-3EAB-43D6-88968C96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564" y="2430043"/>
            <a:ext cx="5087302" cy="3516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E3199A-749D-EFB8-BA0C-9B7DBC0A0AA3}"/>
              </a:ext>
            </a:extLst>
          </p:cNvPr>
          <p:cNvSpPr txBox="1"/>
          <p:nvPr/>
        </p:nvSpPr>
        <p:spPr>
          <a:xfrm>
            <a:off x="3642360" y="5993443"/>
            <a:ext cx="3867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새 프로젝트 생성 버튼 클릭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FAB177-578A-077E-CAB2-DB13BFD60D26}"/>
              </a:ext>
            </a:extLst>
          </p:cNvPr>
          <p:cNvSpPr txBox="1"/>
          <p:nvPr/>
        </p:nvSpPr>
        <p:spPr>
          <a:xfrm>
            <a:off x="1178342" y="1868174"/>
            <a:ext cx="544619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01]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새 프로젝트 생성 버튼 클릭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새 프로젝트 생성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(Projects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탭 클릭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&gt; New project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버튼 클릭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1.3 </a:t>
            </a:r>
            <a:r>
              <a:rPr lang="ko-KR" altLang="en-US" sz="2800" dirty="0"/>
              <a:t>첫 </a:t>
            </a:r>
            <a:r>
              <a:rPr lang="ko-KR" altLang="en-US" sz="2800"/>
              <a:t>프로젝트 생성하기</a:t>
            </a:r>
            <a:r>
              <a:rPr lang="en-US" altLang="ko-KR" sz="2800"/>
              <a:t>(2)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9083E-C57E-98BD-67FB-5CC192BF0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새 프로젝트 생성 화면으로 이동하면 필요한 프로젝트 설정을 입력</a:t>
            </a:r>
            <a:endParaRPr lang="en-US" altLang="ko-KR"/>
          </a:p>
          <a:p>
            <a:pPr marL="1257300" lvl="2" indent="-342900">
              <a:buClr>
                <a:schemeClr val="accent2">
                  <a:lumMod val="75000"/>
                </a:schemeClr>
              </a:buClr>
              <a:buFont typeface="+mj-ea"/>
              <a:buAutoNum type="circleNumDbPlain"/>
            </a:pPr>
            <a:r>
              <a:rPr lang="ko-KR" altLang="en-US"/>
              <a:t>프로젝트명</a:t>
            </a:r>
            <a:r>
              <a:rPr lang="en-US" altLang="ko-KR"/>
              <a:t>(Project name) : </a:t>
            </a:r>
            <a:r>
              <a:rPr lang="ko-KR" altLang="en-US"/>
              <a:t>프로젝트 이름이자 생성될 프로젝트 폴더의 이름</a:t>
            </a:r>
          </a:p>
          <a:p>
            <a:pPr marL="1257300" lvl="2" indent="-342900">
              <a:buClr>
                <a:schemeClr val="accent2">
                  <a:lumMod val="75000"/>
                </a:schemeClr>
              </a:buClr>
              <a:buFont typeface="+mj-ea"/>
              <a:buAutoNum type="circleNumDbPlain"/>
            </a:pPr>
            <a:r>
              <a:rPr lang="ko-KR" altLang="en-US"/>
              <a:t>경로</a:t>
            </a:r>
            <a:r>
              <a:rPr lang="en-US" altLang="ko-KR"/>
              <a:t>(Location) : </a:t>
            </a:r>
            <a:r>
              <a:rPr lang="ko-KR" altLang="en-US"/>
              <a:t>프로젝트 폴더가 생성될 위치</a:t>
            </a:r>
            <a:r>
              <a:rPr lang="en-US" altLang="ko-KR"/>
              <a:t>. </a:t>
            </a:r>
            <a:r>
              <a:rPr lang="ko-KR" altLang="en-US"/>
              <a:t>경로에 한국어가 포함되지 않도록 주의</a:t>
            </a:r>
          </a:p>
          <a:p>
            <a:pPr marL="1257300" lvl="2" indent="-342900">
              <a:buClr>
                <a:schemeClr val="accent2">
                  <a:lumMod val="75000"/>
                </a:schemeClr>
              </a:buClr>
              <a:buFont typeface="+mj-ea"/>
              <a:buAutoNum type="circleNumDbPlain"/>
            </a:pPr>
            <a:r>
              <a:rPr lang="ko-KR" altLang="en-US"/>
              <a:t>템플릿</a:t>
            </a:r>
            <a:r>
              <a:rPr lang="en-US" altLang="ko-KR"/>
              <a:t>(Templates) : </a:t>
            </a:r>
            <a:r>
              <a:rPr lang="ko-KR" altLang="en-US"/>
              <a:t>어떤 환경을 기준으로 개발할지 결정</a:t>
            </a:r>
            <a:r>
              <a:rPr lang="en-US" altLang="ko-KR"/>
              <a:t>. </a:t>
            </a:r>
            <a:r>
              <a:rPr lang="ko-KR" altLang="en-US"/>
              <a:t>초기 셋업 이외에는 개발에 영향을 주지 않으며 개발 도중 </a:t>
            </a:r>
            <a:br>
              <a:rPr lang="en-US" altLang="ko-KR"/>
            </a:br>
            <a:r>
              <a:rPr lang="ko-KR" altLang="en-US"/>
              <a:t>변경 가능</a:t>
            </a:r>
            <a:r>
              <a:rPr lang="en-US" altLang="ko-KR"/>
              <a:t>. </a:t>
            </a:r>
            <a:r>
              <a:rPr lang="ko-KR" altLang="en-US"/>
              <a:t>일부 템플릿은 인터넷을 통해 다운로드받기 때문에 경우에 따라 표시되지 않을 수 있음</a:t>
            </a:r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623B1B-C953-1DB4-0BCA-DD39DF5B7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489" y="2499672"/>
            <a:ext cx="5293995" cy="3124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34B764-1DE8-DA5A-E7FE-3715488BA0FA}"/>
              </a:ext>
            </a:extLst>
          </p:cNvPr>
          <p:cNvSpPr txBox="1"/>
          <p:nvPr/>
        </p:nvSpPr>
        <p:spPr>
          <a:xfrm>
            <a:off x="3490911" y="5735215"/>
            <a:ext cx="3867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새 프로젝트 생성 화면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학습 목표</a:t>
            </a:r>
            <a:endParaRPr lang="x-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45AC3E0-CE34-1C49-9C60-9D85619F3E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2" y="765313"/>
            <a:ext cx="11479697" cy="5630793"/>
          </a:xfrm>
        </p:spPr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부 </a:t>
            </a:r>
            <a:r>
              <a:rPr lang="en-US" altLang="ko-KR" dirty="0"/>
              <a:t>: </a:t>
            </a:r>
            <a:r>
              <a:rPr lang="ko-KR" altLang="en-US" dirty="0" err="1"/>
              <a:t>유니티</a:t>
            </a:r>
            <a:r>
              <a:rPr lang="ko-KR" altLang="en-US" dirty="0"/>
              <a:t> 준비하기 </a:t>
            </a:r>
            <a:r>
              <a:rPr lang="en-US" altLang="ko-KR" dirty="0"/>
              <a:t>- </a:t>
            </a:r>
            <a:r>
              <a:rPr lang="ko-KR" altLang="en-US" dirty="0" err="1"/>
              <a:t>유니티를</a:t>
            </a:r>
            <a:r>
              <a:rPr lang="ko-KR" altLang="en-US" dirty="0"/>
              <a:t> 준비하고</a:t>
            </a:r>
            <a:r>
              <a:rPr lang="en-US" altLang="ko-KR" dirty="0"/>
              <a:t>, </a:t>
            </a:r>
            <a:r>
              <a:rPr lang="ko-KR" altLang="en-US" dirty="0"/>
              <a:t>유니티 동작 원리와 인터페이스 학습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부 </a:t>
            </a:r>
            <a:r>
              <a:rPr lang="en-US" altLang="ko-KR" dirty="0"/>
              <a:t>: C# </a:t>
            </a:r>
            <a:r>
              <a:rPr lang="ko-KR" altLang="en-US" dirty="0"/>
              <a:t>프로그래밍 </a:t>
            </a:r>
            <a:r>
              <a:rPr lang="en-US" altLang="ko-KR" dirty="0"/>
              <a:t>- </a:t>
            </a:r>
            <a:r>
              <a:rPr lang="ko-KR" altLang="en-US" dirty="0" err="1"/>
              <a:t>왕초보자</a:t>
            </a:r>
            <a:r>
              <a:rPr lang="ko-KR" altLang="en-US" dirty="0"/>
              <a:t> 입장에서 </a:t>
            </a:r>
            <a:r>
              <a:rPr lang="en-US" altLang="ko-KR" dirty="0"/>
              <a:t>C# </a:t>
            </a:r>
            <a:r>
              <a:rPr lang="ko-KR" altLang="en-US" dirty="0"/>
              <a:t>프로그래밍과 객체지향 학습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부 </a:t>
            </a:r>
            <a:r>
              <a:rPr lang="en-US" altLang="ko-KR" dirty="0"/>
              <a:t>: </a:t>
            </a:r>
            <a:r>
              <a:rPr lang="ko-KR" altLang="en-US" dirty="0"/>
              <a:t>탄막 슈팅 게임 </a:t>
            </a:r>
            <a:r>
              <a:rPr lang="en-US" altLang="ko-KR" dirty="0"/>
              <a:t>– </a:t>
            </a:r>
            <a:r>
              <a:rPr lang="ko-KR" altLang="en-US" dirty="0" err="1"/>
              <a:t>닷지</a:t>
            </a:r>
            <a:r>
              <a:rPr lang="ko-KR" altLang="en-US" dirty="0"/>
              <a:t> </a:t>
            </a:r>
            <a:r>
              <a:rPr lang="en-US" altLang="ko-KR" dirty="0"/>
              <a:t>- 3D </a:t>
            </a:r>
            <a:r>
              <a:rPr lang="ko-KR" altLang="en-US" dirty="0"/>
              <a:t>탄알 피하기 게임 제작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부 </a:t>
            </a:r>
            <a:r>
              <a:rPr lang="en-US" altLang="ko-KR" dirty="0"/>
              <a:t>: </a:t>
            </a:r>
            <a:r>
              <a:rPr lang="ko-KR" altLang="en-US" dirty="0"/>
              <a:t>공간 </a:t>
            </a:r>
            <a:r>
              <a:rPr lang="en-US" altLang="ko-KR" dirty="0"/>
              <a:t>- </a:t>
            </a:r>
            <a:r>
              <a:rPr lang="ko-KR" altLang="en-US" dirty="0"/>
              <a:t>공간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회전을 통제하기 위한 선형대수 학습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부 </a:t>
            </a:r>
            <a:r>
              <a:rPr lang="en-US" altLang="ko-KR" dirty="0"/>
              <a:t>: 2D </a:t>
            </a:r>
            <a:r>
              <a:rPr lang="ko-KR" altLang="en-US" dirty="0"/>
              <a:t>러너 게임 </a:t>
            </a:r>
            <a:r>
              <a:rPr lang="en-US" altLang="ko-KR" dirty="0"/>
              <a:t>– </a:t>
            </a:r>
            <a:r>
              <a:rPr lang="ko-KR" altLang="en-US" dirty="0" err="1"/>
              <a:t>유니런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발판이 무한 랜덤 생성되는 </a:t>
            </a:r>
            <a:r>
              <a:rPr lang="en-US" altLang="ko-KR" dirty="0"/>
              <a:t>2D </a:t>
            </a:r>
            <a:r>
              <a:rPr lang="ko-KR" altLang="en-US" dirty="0"/>
              <a:t>러너 게임 개발</a:t>
            </a:r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부 </a:t>
            </a:r>
            <a:r>
              <a:rPr lang="en-US" altLang="ko-KR" dirty="0"/>
              <a:t>: </a:t>
            </a:r>
            <a:r>
              <a:rPr lang="ko-KR" altLang="en-US" dirty="0"/>
              <a:t>탑 다운 </a:t>
            </a:r>
            <a:r>
              <a:rPr lang="ko-KR" altLang="en-US" dirty="0" err="1"/>
              <a:t>슈터</a:t>
            </a:r>
            <a:r>
              <a:rPr lang="ko-KR" altLang="en-US" dirty="0"/>
              <a:t> 게임 </a:t>
            </a:r>
            <a:r>
              <a:rPr lang="en-US" altLang="ko-KR" dirty="0"/>
              <a:t>- </a:t>
            </a:r>
            <a:r>
              <a:rPr lang="ko-KR" altLang="en-US" dirty="0"/>
              <a:t>좀비 </a:t>
            </a:r>
            <a:r>
              <a:rPr lang="ko-KR" altLang="en-US" dirty="0" err="1"/>
              <a:t>서바이버</a:t>
            </a:r>
            <a:endParaRPr lang="en-US" altLang="ko-KR" dirty="0"/>
          </a:p>
          <a:p>
            <a:pPr lvl="1"/>
            <a:r>
              <a:rPr lang="ko-KR" altLang="en-US" dirty="0"/>
              <a:t>몰려오는 인공지능 좀비들을 총으로 쏘는 탑 다운 </a:t>
            </a:r>
            <a:r>
              <a:rPr lang="ko-KR" altLang="en-US" dirty="0" err="1"/>
              <a:t>슈터</a:t>
            </a:r>
            <a:r>
              <a:rPr lang="ko-KR" altLang="en-US" dirty="0"/>
              <a:t> 게임을 제작</a:t>
            </a:r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부 </a:t>
            </a:r>
            <a:r>
              <a:rPr lang="en-US" altLang="ko-KR" dirty="0"/>
              <a:t>: </a:t>
            </a:r>
            <a:r>
              <a:rPr lang="ko-KR" altLang="en-US" dirty="0"/>
              <a:t>네트워크 게임 </a:t>
            </a:r>
            <a:r>
              <a:rPr lang="en-US" altLang="ko-KR" dirty="0"/>
              <a:t>- </a:t>
            </a:r>
            <a:r>
              <a:rPr lang="ko-KR" altLang="en-US" dirty="0"/>
              <a:t>퐁</a:t>
            </a:r>
            <a:endParaRPr lang="en-US" altLang="ko-KR" dirty="0"/>
          </a:p>
          <a:p>
            <a:pPr lvl="1"/>
            <a:r>
              <a:rPr lang="ko-KR" altLang="en-US" dirty="0"/>
              <a:t>네트워크 이론 및 게임 플레이 구현</a:t>
            </a:r>
            <a:endParaRPr lang="en-US" altLang="ko-KR" dirty="0"/>
          </a:p>
        </p:txBody>
      </p:sp>
      <p:sp>
        <p:nvSpPr>
          <p:cNvPr id="8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199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1.3 </a:t>
            </a:r>
            <a:r>
              <a:rPr lang="ko-KR" altLang="en-US" sz="2800" dirty="0"/>
              <a:t>첫 </a:t>
            </a:r>
            <a:r>
              <a:rPr lang="ko-KR" altLang="en-US" sz="2800"/>
              <a:t>프로젝트 생성하기</a:t>
            </a:r>
            <a:r>
              <a:rPr lang="en-US" altLang="ko-KR" sz="2800"/>
              <a:t>(3)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4B764-1DE8-DA5A-E7FE-3715488BA0FA}"/>
              </a:ext>
            </a:extLst>
          </p:cNvPr>
          <p:cNvSpPr txBox="1"/>
          <p:nvPr/>
        </p:nvSpPr>
        <p:spPr>
          <a:xfrm>
            <a:off x="5346258" y="5735215"/>
            <a:ext cx="3867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새 프로젝트 생성</a:t>
            </a:r>
            <a:endParaRPr lang="ko-KR" altLang="en-US" sz="14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CFC1451-E62D-49AE-C74A-18E2FDCAC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995" y="2149052"/>
            <a:ext cx="6055676" cy="35861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DFC56C-4E2B-654A-F1A0-A5031EAA25F0}"/>
              </a:ext>
            </a:extLst>
          </p:cNvPr>
          <p:cNvSpPr txBox="1"/>
          <p:nvPr/>
        </p:nvSpPr>
        <p:spPr>
          <a:xfrm>
            <a:off x="766763" y="830369"/>
            <a:ext cx="399954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02]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새 프로젝트 생성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프로젝트명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: Hello Unity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로 변경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경로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미리 설정된 기본 경로를 그대로 사용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템플릿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기본 템플릿인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3D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를 그대로 사용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Create project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버튼 클릭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5297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1.3 </a:t>
            </a:r>
            <a:r>
              <a:rPr lang="ko-KR" altLang="en-US" sz="2800" dirty="0"/>
              <a:t>첫 </a:t>
            </a:r>
            <a:r>
              <a:rPr lang="ko-KR" altLang="en-US" sz="2800"/>
              <a:t>프로젝트 생성하기</a:t>
            </a:r>
            <a:r>
              <a:rPr lang="en-US" altLang="ko-KR" sz="2800"/>
              <a:t>(4)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A978B1-5550-E902-D9A2-53B244487D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새로운 프로젝트가 생성되고 실행되어 다음 화면이 표시</a:t>
            </a:r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4B764-1DE8-DA5A-E7FE-3715488BA0FA}"/>
              </a:ext>
            </a:extLst>
          </p:cNvPr>
          <p:cNvSpPr txBox="1"/>
          <p:nvPr/>
        </p:nvSpPr>
        <p:spPr>
          <a:xfrm>
            <a:off x="3174558" y="5633624"/>
            <a:ext cx="3867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새로 생성된 프로젝트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442605-14A3-B08C-0D61-73D0EBE0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40" y="1211263"/>
            <a:ext cx="704703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26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1.3 </a:t>
            </a:r>
            <a:r>
              <a:rPr lang="ko-KR" altLang="en-US" sz="2800" dirty="0"/>
              <a:t>첫 </a:t>
            </a:r>
            <a:r>
              <a:rPr lang="ko-KR" altLang="en-US" sz="2800"/>
              <a:t>프로젝트 생성하기</a:t>
            </a:r>
            <a:r>
              <a:rPr lang="en-US" altLang="ko-KR" sz="2800"/>
              <a:t>(5)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D3E4D3-5BC5-D8C6-665E-AEA4CA8E6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/>
              <a:t>1.3.2 3D </a:t>
            </a:r>
            <a:r>
              <a:rPr lang="ko-KR" altLang="en-US" b="1"/>
              <a:t>큐브 오브젝트 생성하기</a:t>
            </a:r>
          </a:p>
          <a:p>
            <a:pPr lvl="1"/>
            <a:r>
              <a:rPr lang="ko-KR" altLang="en-US"/>
              <a:t>간단한 </a:t>
            </a:r>
            <a:r>
              <a:rPr lang="en-US" altLang="ko-KR"/>
              <a:t>3D </a:t>
            </a:r>
            <a:r>
              <a:rPr lang="ko-KR" altLang="en-US"/>
              <a:t>큐브 오브젝트 생성</a:t>
            </a:r>
            <a:endParaRPr lang="en-US" altLang="ko-KR"/>
          </a:p>
          <a:p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E8A3B3-7663-7703-0FA0-432059039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87" y="1799534"/>
            <a:ext cx="3306695" cy="42434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C5EB12-589C-A5BF-CEC1-ECDDC0392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46" y="1818585"/>
            <a:ext cx="3290681" cy="194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1.3 </a:t>
            </a:r>
            <a:r>
              <a:rPr lang="ko-KR" altLang="en-US" sz="2800" dirty="0"/>
              <a:t>첫 </a:t>
            </a:r>
            <a:r>
              <a:rPr lang="ko-KR" altLang="en-US" sz="2800"/>
              <a:t>프로젝트 생성하기</a:t>
            </a:r>
            <a:r>
              <a:rPr lang="en-US" altLang="ko-KR" sz="2800"/>
              <a:t>(6)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BE10D8-576B-A65B-5152-6A8DD5A38C80}"/>
              </a:ext>
            </a:extLst>
          </p:cNvPr>
          <p:cNvSpPr txBox="1"/>
          <p:nvPr/>
        </p:nvSpPr>
        <p:spPr>
          <a:xfrm>
            <a:off x="766763" y="845350"/>
            <a:ext cx="475773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01] 3D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큐브 생성하기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하이어라키 창에서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+ &gt; 3D Object &gt; Cube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클릭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E8D8AC-7CE4-3901-4911-734D834F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21" y="1760236"/>
            <a:ext cx="5448300" cy="34332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391E3B-3CB3-ED98-7092-2A2157A6CC0E}"/>
              </a:ext>
            </a:extLst>
          </p:cNvPr>
          <p:cNvSpPr txBox="1"/>
          <p:nvPr/>
        </p:nvSpPr>
        <p:spPr>
          <a:xfrm>
            <a:off x="1067121" y="5469117"/>
            <a:ext cx="3389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</a:t>
            </a:r>
            <a:r>
              <a:rPr lang="en-US" altLang="ko-KR" sz="1400" b="0" i="0" u="none" strike="noStrike" baseline="0">
                <a:latin typeface="YDVYGOStd13"/>
              </a:rPr>
              <a:t>3D </a:t>
            </a:r>
            <a:r>
              <a:rPr lang="ko-KR" altLang="en-US" sz="1400" b="0" i="0" u="none" strike="noStrike" baseline="0">
                <a:latin typeface="YDVYGOStd13"/>
              </a:rPr>
              <a:t>큐브 생성하기</a:t>
            </a:r>
            <a:endParaRPr lang="ko-KR" altLang="en-US" sz="14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A22BCF3-791F-D239-AB67-277C25ED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660" y="2424927"/>
            <a:ext cx="5631752" cy="304419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8110B4-8554-2204-A097-60A2218B5183}"/>
              </a:ext>
            </a:extLst>
          </p:cNvPr>
          <p:cNvSpPr/>
          <p:nvPr/>
        </p:nvSpPr>
        <p:spPr>
          <a:xfrm>
            <a:off x="5524500" y="5193508"/>
            <a:ext cx="2407920" cy="275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75AB5D-AC1F-E8DE-9470-477280BA74A8}"/>
              </a:ext>
            </a:extLst>
          </p:cNvPr>
          <p:cNvSpPr txBox="1"/>
          <p:nvPr/>
        </p:nvSpPr>
        <p:spPr>
          <a:xfrm>
            <a:off x="5669660" y="5443522"/>
            <a:ext cx="3554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하이어라키 창과 씬 창에 보이는 </a:t>
            </a:r>
            <a:r>
              <a:rPr lang="en-US" altLang="ko-KR" sz="1400" b="0" i="0" u="none" strike="noStrike" baseline="0">
                <a:latin typeface="YDVYGOStd13"/>
              </a:rPr>
              <a:t>Cube</a:t>
            </a:r>
            <a:endParaRPr lang="ko-KR" altLang="en-US" sz="140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ACD1449-2839-D02B-AEFC-AED3A41B5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652" y="1131708"/>
            <a:ext cx="1323975" cy="514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85B54DC-8BBA-1F70-A379-8463C1133996}"/>
              </a:ext>
            </a:extLst>
          </p:cNvPr>
          <p:cNvSpPr txBox="1"/>
          <p:nvPr/>
        </p:nvSpPr>
        <p:spPr>
          <a:xfrm>
            <a:off x="7514176" y="1693364"/>
            <a:ext cx="2818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씬 컨트롤 버튼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830370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1.3 </a:t>
            </a:r>
            <a:r>
              <a:rPr lang="ko-KR" altLang="en-US" sz="2800" dirty="0"/>
              <a:t>첫 </a:t>
            </a:r>
            <a:r>
              <a:rPr lang="ko-KR" altLang="en-US" sz="2800"/>
              <a:t>프로젝트 생성하기</a:t>
            </a:r>
            <a:r>
              <a:rPr lang="en-US" altLang="ko-KR" sz="2800"/>
              <a:t>(7)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BE10D8-576B-A65B-5152-6A8DD5A38C80}"/>
              </a:ext>
            </a:extLst>
          </p:cNvPr>
          <p:cNvSpPr txBox="1"/>
          <p:nvPr/>
        </p:nvSpPr>
        <p:spPr>
          <a:xfrm>
            <a:off x="766763" y="845350"/>
            <a:ext cx="475773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02]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플레이 버튼으로 게임 테스트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플레이 버튼 클릭 → 플레이 모드 진입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91E3B-3CB3-ED98-7092-2A2157A6CC0E}"/>
              </a:ext>
            </a:extLst>
          </p:cNvPr>
          <p:cNvSpPr txBox="1"/>
          <p:nvPr/>
        </p:nvSpPr>
        <p:spPr>
          <a:xfrm>
            <a:off x="3108961" y="5500014"/>
            <a:ext cx="3389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플레이 버튼으로 게임 테스트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ACCCDE-F3B9-5481-17CF-9485FEC0F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1" y="1695450"/>
            <a:ext cx="5487352" cy="380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34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1.3 </a:t>
            </a:r>
            <a:r>
              <a:rPr lang="ko-KR" altLang="en-US" sz="2800" dirty="0"/>
              <a:t>첫 </a:t>
            </a:r>
            <a:r>
              <a:rPr lang="ko-KR" altLang="en-US" sz="2800"/>
              <a:t>프로젝트 생성하기</a:t>
            </a:r>
            <a:r>
              <a:rPr lang="en-US" altLang="ko-KR" sz="2800"/>
              <a:t>(8)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F3BDE98-951E-7192-2B8C-F4525339D3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플레이 버튼을 클릭하면 게임이 시작되고 플레이 모드로 진입</a:t>
            </a:r>
            <a:endParaRPr lang="en-US" altLang="ko-KR"/>
          </a:p>
          <a:p>
            <a:pPr lvl="1"/>
            <a:r>
              <a:rPr lang="ko-KR" altLang="en-US"/>
              <a:t>화면 중앙의 씬 창이 게임</a:t>
            </a:r>
            <a:r>
              <a:rPr lang="en-US" altLang="ko-KR"/>
              <a:t>Game </a:t>
            </a:r>
            <a:r>
              <a:rPr lang="ko-KR" altLang="en-US"/>
              <a:t>창으로 전환</a:t>
            </a:r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91E3B-3CB3-ED98-7092-2A2157A6CC0E}"/>
              </a:ext>
            </a:extLst>
          </p:cNvPr>
          <p:cNvSpPr txBox="1"/>
          <p:nvPr/>
        </p:nvSpPr>
        <p:spPr>
          <a:xfrm>
            <a:off x="3543301" y="6042992"/>
            <a:ext cx="4629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플레이 모드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A82444-1A9C-E3A9-F6D3-CF135C1C0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" y="1795953"/>
            <a:ext cx="8393430" cy="418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17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1.3 </a:t>
            </a:r>
            <a:r>
              <a:rPr lang="ko-KR" altLang="en-US" sz="2800" dirty="0"/>
              <a:t>첫 </a:t>
            </a:r>
            <a:r>
              <a:rPr lang="ko-KR" altLang="en-US" sz="2800"/>
              <a:t>프로젝트 생성하기</a:t>
            </a:r>
            <a:r>
              <a:rPr lang="en-US" altLang="ko-KR" sz="2800"/>
              <a:t>(9)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91E3B-3CB3-ED98-7092-2A2157A6CC0E}"/>
              </a:ext>
            </a:extLst>
          </p:cNvPr>
          <p:cNvSpPr txBox="1"/>
          <p:nvPr/>
        </p:nvSpPr>
        <p:spPr>
          <a:xfrm>
            <a:off x="3543301" y="6042992"/>
            <a:ext cx="4629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원래 색으로 돌아온 유니티 에디터</a:t>
            </a:r>
            <a:endParaRPr lang="ko-KR" alt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519D3-0CB6-7D14-FEDE-49A7975276EB}"/>
              </a:ext>
            </a:extLst>
          </p:cNvPr>
          <p:cNvSpPr txBox="1"/>
          <p:nvPr/>
        </p:nvSpPr>
        <p:spPr>
          <a:xfrm>
            <a:off x="766763" y="845350"/>
            <a:ext cx="475773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03]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플레이 모드 해제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플레이 버튼을 다시 클릭해 플레이 모드 해제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0DC266-B4AB-C110-F6CB-F24E0364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761" y="1619279"/>
            <a:ext cx="5086350" cy="466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1A8DF6-5A8F-EC9B-61A4-6261ACA29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631" y="2352102"/>
            <a:ext cx="5469255" cy="364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61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1.3 </a:t>
            </a:r>
            <a:r>
              <a:rPr lang="ko-KR" altLang="en-US" sz="2800" dirty="0"/>
              <a:t>첫 </a:t>
            </a:r>
            <a:r>
              <a:rPr lang="ko-KR" altLang="en-US" sz="2800"/>
              <a:t>프로젝트 생성하기</a:t>
            </a:r>
            <a:r>
              <a:rPr lang="en-US" altLang="ko-KR" sz="2800"/>
              <a:t>(10)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2F6496-9064-C2DB-287C-ADDD85859F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/>
              <a:t>1.3.3 </a:t>
            </a:r>
            <a:r>
              <a:rPr lang="ko-KR" altLang="en-US" b="1"/>
              <a:t>큐브에 중력주기</a:t>
            </a:r>
          </a:p>
          <a:p>
            <a:pPr lvl="1"/>
            <a:r>
              <a:rPr lang="ko-KR" altLang="en-US"/>
              <a:t>큐브가 중력의 영향을 받아 아래로 떨어지게 함</a:t>
            </a:r>
            <a:endParaRPr lang="en-US" altLang="ko-KR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17883-8F0B-14AD-8971-4E5FA1F2A6DD}"/>
              </a:ext>
            </a:extLst>
          </p:cNvPr>
          <p:cNvSpPr txBox="1"/>
          <p:nvPr/>
        </p:nvSpPr>
        <p:spPr>
          <a:xfrm>
            <a:off x="888628" y="1752905"/>
            <a:ext cx="475773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01]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바닥 만들기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하이어라키 창에서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+ &gt; 3D Object &gt; Plane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클릭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81BDC3-2E00-9F9D-70BA-23C087A1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018" y="2436229"/>
            <a:ext cx="2789872" cy="37857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131148-7D50-DF91-B258-4BBC42BE73AE}"/>
              </a:ext>
            </a:extLst>
          </p:cNvPr>
          <p:cNvSpPr txBox="1"/>
          <p:nvPr/>
        </p:nvSpPr>
        <p:spPr>
          <a:xfrm>
            <a:off x="1644197" y="6243601"/>
            <a:ext cx="3246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바닥 만들기</a:t>
            </a:r>
            <a:endParaRPr lang="ko-KR" altLang="en-US" sz="14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9529DAA-D9B6-B458-3447-834EB15E1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07608"/>
            <a:ext cx="5417820" cy="30578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10A679-E550-93BD-C7EA-2558BDFDE93A}"/>
              </a:ext>
            </a:extLst>
          </p:cNvPr>
          <p:cNvSpPr txBox="1"/>
          <p:nvPr/>
        </p:nvSpPr>
        <p:spPr>
          <a:xfrm>
            <a:off x="7181611" y="5820523"/>
            <a:ext cx="3246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생성된 바닥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1.3 </a:t>
            </a:r>
            <a:r>
              <a:rPr lang="ko-KR" altLang="en-US" sz="2800" dirty="0"/>
              <a:t>첫 </a:t>
            </a:r>
            <a:r>
              <a:rPr lang="ko-KR" altLang="en-US" sz="2800"/>
              <a:t>프로젝트 생성하기</a:t>
            </a:r>
            <a:r>
              <a:rPr lang="en-US" altLang="ko-KR" sz="2800"/>
              <a:t>(11)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2F6496-9064-C2DB-287C-ADDD85859F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겹쳐진 큐브를 위로 옮기기 위해 큐브 선택</a:t>
            </a:r>
            <a:endParaRPr lang="en-US" altLang="ko-KR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17883-8F0B-14AD-8971-4E5FA1F2A6DD}"/>
              </a:ext>
            </a:extLst>
          </p:cNvPr>
          <p:cNvSpPr txBox="1"/>
          <p:nvPr/>
        </p:nvSpPr>
        <p:spPr>
          <a:xfrm>
            <a:off x="1208668" y="1284275"/>
            <a:ext cx="475773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02]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큐브 선택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하이어라키 창에서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Cube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클릭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31148-7D50-DF91-B258-4BBC42BE73AE}"/>
              </a:ext>
            </a:extLst>
          </p:cNvPr>
          <p:cNvSpPr txBox="1"/>
          <p:nvPr/>
        </p:nvSpPr>
        <p:spPr>
          <a:xfrm>
            <a:off x="4498980" y="6493790"/>
            <a:ext cx="3246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큐브 선택</a:t>
            </a:r>
            <a:endParaRPr lang="ko-KR" altLang="en-US" sz="140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C25B62D-A155-36C9-A162-C0A5E0D0C777}"/>
              </a:ext>
            </a:extLst>
          </p:cNvPr>
          <p:cNvGrpSpPr/>
          <p:nvPr/>
        </p:nvGrpSpPr>
        <p:grpSpPr>
          <a:xfrm>
            <a:off x="3349625" y="1835308"/>
            <a:ext cx="5785725" cy="4615280"/>
            <a:chOff x="3349625" y="1835308"/>
            <a:chExt cx="5785725" cy="461528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F17321-F459-C922-0C4E-7E3AD2D75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625" y="1835308"/>
              <a:ext cx="5785725" cy="461528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14F06A6-DB24-4717-DFB6-A8479CF9539B}"/>
                </a:ext>
              </a:extLst>
            </p:cNvPr>
            <p:cNvSpPr/>
            <p:nvPr/>
          </p:nvSpPr>
          <p:spPr>
            <a:xfrm>
              <a:off x="3349625" y="6135555"/>
              <a:ext cx="765175" cy="3150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53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1.3 </a:t>
            </a:r>
            <a:r>
              <a:rPr lang="ko-KR" altLang="en-US" sz="2800" dirty="0"/>
              <a:t>첫 </a:t>
            </a:r>
            <a:r>
              <a:rPr lang="ko-KR" altLang="en-US" sz="2800"/>
              <a:t>프로젝트 생성하기</a:t>
            </a:r>
            <a:r>
              <a:rPr lang="en-US" altLang="ko-KR" sz="2800"/>
              <a:t>(12)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2F6496-9064-C2DB-287C-ADDD85859F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트랜스폼</a:t>
            </a:r>
            <a:r>
              <a:rPr lang="en-US" altLang="ko-KR"/>
              <a:t>(Transform) </a:t>
            </a:r>
            <a:r>
              <a:rPr lang="ko-KR" altLang="en-US"/>
              <a:t>컴포넌트는 </a:t>
            </a:r>
            <a:r>
              <a:rPr lang="en-US" altLang="ko-KR"/>
              <a:t>3D </a:t>
            </a:r>
            <a:r>
              <a:rPr lang="ko-KR" altLang="en-US"/>
              <a:t>공간에서의 위치를 결정</a:t>
            </a:r>
            <a:endParaRPr lang="en-US" altLang="ko-KR"/>
          </a:p>
          <a:p>
            <a:pPr lvl="1"/>
            <a:r>
              <a:rPr lang="ko-KR" altLang="en-US"/>
              <a:t>인스펙터 창에 있는 </a:t>
            </a:r>
            <a:r>
              <a:rPr lang="en-US" altLang="ko-KR"/>
              <a:t>Cube</a:t>
            </a:r>
            <a:r>
              <a:rPr lang="ko-KR" altLang="en-US"/>
              <a:t>의 트랜스폼 컴포넌트 위치</a:t>
            </a:r>
            <a:r>
              <a:rPr lang="en-US" altLang="ko-KR"/>
              <a:t>(Position) </a:t>
            </a:r>
            <a:r>
              <a:rPr lang="ko-KR" altLang="en-US"/>
              <a:t>값을 수정하여 </a:t>
            </a:r>
            <a:r>
              <a:rPr lang="en-US" altLang="ko-KR"/>
              <a:t>Cube </a:t>
            </a:r>
            <a:r>
              <a:rPr lang="ko-KR" altLang="en-US"/>
              <a:t>위치를 옮김</a:t>
            </a:r>
            <a:endParaRPr lang="en-US" altLang="ko-KR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17883-8F0B-14AD-8971-4E5FA1F2A6DD}"/>
              </a:ext>
            </a:extLst>
          </p:cNvPr>
          <p:cNvSpPr txBox="1"/>
          <p:nvPr/>
        </p:nvSpPr>
        <p:spPr>
          <a:xfrm>
            <a:off x="911488" y="1654396"/>
            <a:ext cx="647229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03]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큐브를 위로 옮기기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인스펙터 창에서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Transform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컴포넌트의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Position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의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Y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를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3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으로 변경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31148-7D50-DF91-B258-4BBC42BE73AE}"/>
              </a:ext>
            </a:extLst>
          </p:cNvPr>
          <p:cNvSpPr txBox="1"/>
          <p:nvPr/>
        </p:nvSpPr>
        <p:spPr>
          <a:xfrm>
            <a:off x="4193354" y="6304301"/>
            <a:ext cx="3246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큐브를 위로 옮기기</a:t>
            </a:r>
            <a:endParaRPr lang="ko-KR" altLang="en-US" sz="1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540022-EB74-A592-07F2-1D0C2D805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710" y="2267737"/>
            <a:ext cx="4428493" cy="391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503" y="765313"/>
            <a:ext cx="11281052" cy="52776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x-none" sz="2000" dirty="0"/>
              <a:t>CHAPTER 0</a:t>
            </a:r>
            <a:r>
              <a:rPr lang="en-US" sz="2000" dirty="0"/>
              <a:t>.</a:t>
            </a:r>
            <a:r>
              <a:rPr lang="x-none" sz="2000" dirty="0"/>
              <a:t> </a:t>
            </a:r>
            <a:r>
              <a:rPr lang="ko-KR" altLang="en-US" sz="2000" b="1" dirty="0"/>
              <a:t>게임 제작 기술</a:t>
            </a:r>
          </a:p>
          <a:p>
            <a:pPr lvl="1"/>
            <a:r>
              <a:rPr lang="ko-KR" altLang="en-US" sz="1800" dirty="0"/>
              <a:t>게임 종류</a:t>
            </a:r>
            <a:endParaRPr lang="en-US" altLang="ko-KR" sz="6400" b="1" dirty="0"/>
          </a:p>
          <a:p>
            <a:pPr lvl="1"/>
            <a:r>
              <a:rPr lang="ko-KR" altLang="en-US" sz="1800" dirty="0"/>
              <a:t>게임 </a:t>
            </a:r>
            <a:r>
              <a:rPr lang="ko-KR" altLang="en-US" sz="1800" dirty="0" err="1"/>
              <a:t>제작시</a:t>
            </a:r>
            <a:r>
              <a:rPr lang="ko-KR" altLang="en-US" sz="1800" dirty="0"/>
              <a:t> 필요</a:t>
            </a:r>
            <a:endParaRPr lang="en-US" altLang="ko-KR" sz="1800" dirty="0"/>
          </a:p>
          <a:p>
            <a:pPr lvl="1"/>
            <a:r>
              <a:rPr lang="ko-KR" altLang="en-US" sz="1800" dirty="0"/>
              <a:t>게임 엔진 주요 기능</a:t>
            </a:r>
            <a:endParaRPr lang="en-US" altLang="ko-KR" sz="1800" dirty="0"/>
          </a:p>
          <a:p>
            <a:pPr lvl="1"/>
            <a:r>
              <a:rPr lang="ko-KR" altLang="en-US" sz="1800" dirty="0"/>
              <a:t>게임엔진 종류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언리얼</a:t>
            </a:r>
            <a:r>
              <a:rPr lang="ko-KR" altLang="en-US" sz="1800" dirty="0"/>
              <a:t> 엔진</a:t>
            </a:r>
            <a:r>
              <a:rPr lang="en-US" altLang="ko-KR" sz="1800" dirty="0"/>
              <a:t>(unreal engine)</a:t>
            </a:r>
          </a:p>
          <a:p>
            <a:pPr lvl="1"/>
            <a:r>
              <a:rPr lang="ko-KR" altLang="en-US" sz="1800" dirty="0"/>
              <a:t>사례들</a:t>
            </a:r>
            <a:endParaRPr lang="en-US" altLang="ko-KR" sz="1800" dirty="0"/>
          </a:p>
          <a:p>
            <a:pPr marL="457200" lvl="1" indent="0">
              <a:buNone/>
            </a:pPr>
            <a:endParaRPr lang="en-US" altLang="ko-KR" sz="1800" dirty="0"/>
          </a:p>
          <a:p>
            <a:pPr>
              <a:buNone/>
            </a:pPr>
            <a:endParaRPr lang="x-none" dirty="0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pic>
        <p:nvPicPr>
          <p:cNvPr id="9" name="그림 8" descr="battlefield-3-20110408004643796_640w.jpg">
            <a:extLst>
              <a:ext uri="{FF2B5EF4-FFF2-40B4-BE49-F238E27FC236}">
                <a16:creationId xmlns:a16="http://schemas.microsoft.com/office/drawing/2014/main" id="{BCDFAC8E-423B-42B5-8FD9-C6474762B00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5932" y="2127424"/>
            <a:ext cx="7342623" cy="413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999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1.3 </a:t>
            </a:r>
            <a:r>
              <a:rPr lang="ko-KR" altLang="en-US" sz="2800" dirty="0"/>
              <a:t>첫 </a:t>
            </a:r>
            <a:r>
              <a:rPr lang="ko-KR" altLang="en-US" sz="2800"/>
              <a:t>프로젝트 생성하기</a:t>
            </a:r>
            <a:r>
              <a:rPr lang="en-US" altLang="ko-KR" sz="2800"/>
              <a:t>(13)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2F6496-9064-C2DB-287C-ADDD85859F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리지드바디</a:t>
            </a:r>
            <a:r>
              <a:rPr lang="en-US" altLang="ko-KR" dirty="0"/>
              <a:t>(</a:t>
            </a:r>
            <a:r>
              <a:rPr lang="en-US" altLang="ko-KR" dirty="0" err="1"/>
              <a:t>Rigidbody</a:t>
            </a:r>
            <a:r>
              <a:rPr lang="en-US" altLang="ko-KR" dirty="0"/>
              <a:t>) </a:t>
            </a:r>
            <a:r>
              <a:rPr lang="ko-KR" altLang="en-US" dirty="0"/>
              <a:t>컴포넌트 추가</a:t>
            </a:r>
            <a:endParaRPr lang="en-US" altLang="ko-KR" dirty="0"/>
          </a:p>
          <a:p>
            <a:pPr lvl="1"/>
            <a:r>
              <a:rPr lang="ko-KR" altLang="en-US" dirty="0" err="1"/>
              <a:t>리지드바디</a:t>
            </a:r>
            <a:r>
              <a:rPr lang="ko-KR" altLang="en-US" dirty="0"/>
              <a:t> 컴포넌트는 게임 오브젝트가 </a:t>
            </a:r>
            <a:r>
              <a:rPr lang="ko-KR" altLang="en-US" dirty="0">
                <a:solidFill>
                  <a:srgbClr val="FF0000"/>
                </a:solidFill>
              </a:rPr>
              <a:t>물리와 중력의 영향</a:t>
            </a:r>
            <a:r>
              <a:rPr lang="ko-KR" altLang="en-US" dirty="0"/>
              <a:t>을 받게 함</a:t>
            </a:r>
            <a:endParaRPr lang="en-US" altLang="ko-KR" dirty="0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17883-8F0B-14AD-8971-4E5FA1F2A6DD}"/>
              </a:ext>
            </a:extLst>
          </p:cNvPr>
          <p:cNvSpPr txBox="1"/>
          <p:nvPr/>
        </p:nvSpPr>
        <p:spPr>
          <a:xfrm>
            <a:off x="911488" y="1654396"/>
            <a:ext cx="647229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04]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리지드바디 컴포넌트 추가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인스펙터 창에서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Add Component &gt; Physics &gt; Rigidbody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클릭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31148-7D50-DF91-B258-4BBC42BE73AE}"/>
              </a:ext>
            </a:extLst>
          </p:cNvPr>
          <p:cNvSpPr txBox="1"/>
          <p:nvPr/>
        </p:nvSpPr>
        <p:spPr>
          <a:xfrm>
            <a:off x="4193354" y="6304301"/>
            <a:ext cx="3246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리지드바디 컴포넌트 추가</a:t>
            </a:r>
            <a:endParaRPr lang="ko-KR" altLang="en-US" sz="14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8D0A6F0-51B4-40AA-CD01-F3C03C0E7663}"/>
              </a:ext>
            </a:extLst>
          </p:cNvPr>
          <p:cNvGrpSpPr/>
          <p:nvPr/>
        </p:nvGrpSpPr>
        <p:grpSpPr>
          <a:xfrm>
            <a:off x="3291840" y="2291200"/>
            <a:ext cx="5214937" cy="4022497"/>
            <a:chOff x="3291840" y="2291200"/>
            <a:chExt cx="5214937" cy="402249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A7EB523-BD9F-FE37-19B1-E3FA26E0C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1840" y="2291200"/>
              <a:ext cx="5214937" cy="4008312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D6816AF-8360-E4FB-76F7-DAF8E18DE3BE}"/>
                </a:ext>
              </a:extLst>
            </p:cNvPr>
            <p:cNvSpPr/>
            <p:nvPr/>
          </p:nvSpPr>
          <p:spPr>
            <a:xfrm>
              <a:off x="3291840" y="6172200"/>
              <a:ext cx="1623060" cy="1414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6014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1.3 </a:t>
            </a:r>
            <a:r>
              <a:rPr lang="ko-KR" altLang="en-US" sz="2800" dirty="0"/>
              <a:t>첫 </a:t>
            </a:r>
            <a:r>
              <a:rPr lang="ko-KR" altLang="en-US" sz="2800"/>
              <a:t>프로젝트 생성하기</a:t>
            </a:r>
            <a:r>
              <a:rPr lang="en-US" altLang="ko-KR" sz="2800"/>
              <a:t>(14)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2F6496-9064-C2DB-287C-ADDD85859F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Cube</a:t>
            </a:r>
            <a:r>
              <a:rPr lang="ko-KR" altLang="en-US"/>
              <a:t>에 추가된 리지드바디 컴포넌트는 인스펙터 창에서 확인</a:t>
            </a:r>
            <a:endParaRPr lang="en-US" altLang="ko-KR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31148-7D50-DF91-B258-4BBC42BE73AE}"/>
              </a:ext>
            </a:extLst>
          </p:cNvPr>
          <p:cNvSpPr txBox="1"/>
          <p:nvPr/>
        </p:nvSpPr>
        <p:spPr>
          <a:xfrm>
            <a:off x="3652585" y="5735215"/>
            <a:ext cx="3601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</a:t>
            </a:r>
            <a:r>
              <a:rPr lang="en-US" altLang="ko-KR" sz="1400" b="0" i="0" u="none" strike="noStrike" baseline="0">
                <a:latin typeface="YDVYGOStd13"/>
              </a:rPr>
              <a:t>Cube</a:t>
            </a:r>
            <a:r>
              <a:rPr lang="ko-KR" altLang="en-US" sz="1400" b="0" i="0" u="none" strike="noStrike" baseline="0">
                <a:latin typeface="YDVYGOStd13"/>
              </a:rPr>
              <a:t>에 추가된 </a:t>
            </a:r>
            <a:r>
              <a:rPr lang="en-US" altLang="ko-KR" sz="1400" b="0" i="0" u="none" strike="noStrike" baseline="0">
                <a:latin typeface="YDVYGOStd13"/>
              </a:rPr>
              <a:t>Rigidbody </a:t>
            </a:r>
            <a:r>
              <a:rPr lang="ko-KR" altLang="en-US" sz="1400" b="0" i="0" u="none" strike="noStrike" baseline="0">
                <a:latin typeface="YDVYGOStd13"/>
              </a:rPr>
              <a:t>컴포넌트</a:t>
            </a:r>
            <a:endParaRPr lang="ko-KR" altLang="en-US" sz="1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02DFA2-4373-8CF1-0372-9B77E950B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220" y="1586209"/>
            <a:ext cx="5100637" cy="41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75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1.3 </a:t>
            </a:r>
            <a:r>
              <a:rPr lang="ko-KR" altLang="en-US" sz="2800" dirty="0"/>
              <a:t>첫 </a:t>
            </a:r>
            <a:r>
              <a:rPr lang="ko-KR" altLang="en-US" sz="2800"/>
              <a:t>프로젝트 생성하기</a:t>
            </a:r>
            <a:r>
              <a:rPr lang="en-US" altLang="ko-KR" sz="2800"/>
              <a:t>(15)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31148-7D50-DF91-B258-4BBC42BE73AE}"/>
              </a:ext>
            </a:extLst>
          </p:cNvPr>
          <p:cNvSpPr txBox="1"/>
          <p:nvPr/>
        </p:nvSpPr>
        <p:spPr>
          <a:xfrm>
            <a:off x="1019919" y="3793014"/>
            <a:ext cx="3601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게임 테스트</a:t>
            </a:r>
            <a:endParaRPr lang="ko-KR" alt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F09F8-474B-3983-0F7E-0548F8DF9F7D}"/>
              </a:ext>
            </a:extLst>
          </p:cNvPr>
          <p:cNvSpPr txBox="1"/>
          <p:nvPr/>
        </p:nvSpPr>
        <p:spPr>
          <a:xfrm>
            <a:off x="671458" y="845350"/>
            <a:ext cx="647229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05]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게임 테스트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플레이 버튼 클릭 → 게임 테스트 시작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BC7ED75-0ED7-0D44-EC06-F930D898A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19" y="1591101"/>
            <a:ext cx="4781550" cy="2066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3DBCC0E-88DA-9742-6C44-FBF44177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188" y="1962469"/>
            <a:ext cx="5093972" cy="16633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49DE91-9EA5-AD1F-AC60-2AF82444860B}"/>
              </a:ext>
            </a:extLst>
          </p:cNvPr>
          <p:cNvSpPr txBox="1"/>
          <p:nvPr/>
        </p:nvSpPr>
        <p:spPr>
          <a:xfrm>
            <a:off x="6963519" y="3749379"/>
            <a:ext cx="3601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떨어지는 큐브</a:t>
            </a:r>
            <a:endParaRPr lang="ko-KR" altLang="en-US" sz="1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CEBE646-38A0-8FB7-F24C-2F1276448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553" y="4703836"/>
            <a:ext cx="4797057" cy="11811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C48AF2-74D9-70E1-8589-36DBC724BDC1}"/>
              </a:ext>
            </a:extLst>
          </p:cNvPr>
          <p:cNvSpPr txBox="1"/>
          <p:nvPr/>
        </p:nvSpPr>
        <p:spPr>
          <a:xfrm>
            <a:off x="885716" y="4786598"/>
            <a:ext cx="476800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06]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플레이 모드 해제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플레이 버튼 클릭 → 플레이 모드 해제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212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1.3 </a:t>
            </a:r>
            <a:r>
              <a:rPr lang="ko-KR" altLang="en-US" sz="2800" dirty="0"/>
              <a:t>첫 </a:t>
            </a:r>
            <a:r>
              <a:rPr lang="ko-KR" altLang="en-US" sz="2800"/>
              <a:t>프로젝트 생성하기</a:t>
            </a:r>
            <a:r>
              <a:rPr lang="en-US" altLang="ko-KR" sz="2800"/>
              <a:t>(16)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8E3410-3BB6-C480-5EAE-88D9BFE61B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/>
              <a:t>1.3.4 </a:t>
            </a:r>
            <a:r>
              <a:rPr lang="ko-KR" altLang="en-US" b="1"/>
              <a:t>씬 저장</a:t>
            </a:r>
          </a:p>
          <a:p>
            <a:pPr lvl="1"/>
            <a:r>
              <a:rPr lang="ko-KR" altLang="en-US"/>
              <a:t>씬을 저장 </a:t>
            </a:r>
            <a:r>
              <a:rPr lang="en-US" altLang="ko-KR"/>
              <a:t>- </a:t>
            </a:r>
            <a:r>
              <a:rPr lang="ko-KR" altLang="en-US"/>
              <a:t>단</a:t>
            </a:r>
            <a:r>
              <a:rPr lang="en-US" altLang="ko-KR"/>
              <a:t>, </a:t>
            </a:r>
            <a:r>
              <a:rPr lang="ko-KR" altLang="en-US"/>
              <a:t>플레이 모드 도중에는 씬이 저장되지 않는다는 점에 주의</a:t>
            </a:r>
            <a:endParaRPr lang="en-US" altLang="ko-KR"/>
          </a:p>
          <a:p>
            <a:pPr lvl="2"/>
            <a:r>
              <a:rPr lang="ko-KR" altLang="en-US"/>
              <a:t>현재 씬 저장 </a:t>
            </a:r>
            <a:r>
              <a:rPr lang="en-US" altLang="ko-KR"/>
              <a:t>: [Ctrl+S](</a:t>
            </a:r>
            <a:r>
              <a:rPr lang="ko-KR" altLang="en-US"/>
              <a:t>맥은 </a:t>
            </a:r>
            <a:r>
              <a:rPr lang="en-US" altLang="ko-KR"/>
              <a:t>[Command+S])</a:t>
            </a:r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FAAD7-6C36-3E78-E27C-E72CBE190615}"/>
              </a:ext>
            </a:extLst>
          </p:cNvPr>
          <p:cNvSpPr txBox="1"/>
          <p:nvPr/>
        </p:nvSpPr>
        <p:spPr>
          <a:xfrm>
            <a:off x="686753" y="1908312"/>
            <a:ext cx="476800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01]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씬 저장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[Ctrl+S]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로 씬 저장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C6826F-15A6-F1CB-F45E-8D158ADD7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360" y="2131140"/>
            <a:ext cx="5829930" cy="36688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CEE903-9C84-1D87-64D8-FBC81F52E143}"/>
              </a:ext>
            </a:extLst>
          </p:cNvPr>
          <p:cNvSpPr txBox="1"/>
          <p:nvPr/>
        </p:nvSpPr>
        <p:spPr>
          <a:xfrm>
            <a:off x="4462372" y="5799976"/>
            <a:ext cx="3601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프로젝트 창 위치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1.3 </a:t>
            </a:r>
            <a:r>
              <a:rPr lang="ko-KR" altLang="en-US" sz="2800" dirty="0"/>
              <a:t>첫 </a:t>
            </a:r>
            <a:r>
              <a:rPr lang="ko-KR" altLang="en-US" sz="2800"/>
              <a:t>프로젝트 생성하기</a:t>
            </a:r>
            <a:r>
              <a:rPr lang="en-US" altLang="ko-KR" sz="2800"/>
              <a:t>(17)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FAAD7-6C36-3E78-E27C-E72CBE190615}"/>
              </a:ext>
            </a:extLst>
          </p:cNvPr>
          <p:cNvSpPr txBox="1"/>
          <p:nvPr/>
        </p:nvSpPr>
        <p:spPr>
          <a:xfrm>
            <a:off x="652463" y="885914"/>
            <a:ext cx="476800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02] SampleScene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찾기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프로젝트 창에서 </a:t>
            </a: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Scenes 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폴더 더블 클릭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CEE903-9C84-1D87-64D8-FBC81F52E143}"/>
              </a:ext>
            </a:extLst>
          </p:cNvPr>
          <p:cNvSpPr txBox="1"/>
          <p:nvPr/>
        </p:nvSpPr>
        <p:spPr>
          <a:xfrm>
            <a:off x="3979139" y="5476977"/>
            <a:ext cx="3601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 i="0" u="none" strike="noStrike" baseline="0">
                <a:latin typeface="YDVYGOStd13"/>
              </a:rPr>
              <a:t>▶ SampleScene </a:t>
            </a:r>
            <a:r>
              <a:rPr lang="ko-KR" altLang="en-US" sz="1400" b="0" i="0" u="none" strike="noStrike" baseline="0">
                <a:latin typeface="YDVYGOStd13"/>
              </a:rPr>
              <a:t>찾기</a:t>
            </a:r>
            <a:endParaRPr lang="ko-KR" altLang="en-US" sz="140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B6C58A-F5B3-F174-F644-E80A141ADB3D}"/>
              </a:ext>
            </a:extLst>
          </p:cNvPr>
          <p:cNvGrpSpPr/>
          <p:nvPr/>
        </p:nvGrpSpPr>
        <p:grpSpPr>
          <a:xfrm>
            <a:off x="2441580" y="1528762"/>
            <a:ext cx="6677025" cy="3831075"/>
            <a:chOff x="2441580" y="1528762"/>
            <a:chExt cx="6677025" cy="383107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DA20DDF-8F62-E288-AFD9-A6393A2A1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1580" y="1528762"/>
              <a:ext cx="6677025" cy="380047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E037115-72DC-192E-6B61-904F1648455B}"/>
                </a:ext>
              </a:extLst>
            </p:cNvPr>
            <p:cNvSpPr/>
            <p:nvPr/>
          </p:nvSpPr>
          <p:spPr>
            <a:xfrm>
              <a:off x="2441580" y="5052060"/>
              <a:ext cx="1537559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2952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1.3 </a:t>
            </a:r>
            <a:r>
              <a:rPr lang="ko-KR" altLang="en-US" sz="2800" dirty="0"/>
              <a:t>첫 </a:t>
            </a:r>
            <a:r>
              <a:rPr lang="ko-KR" altLang="en-US" sz="2800"/>
              <a:t>프로젝트 생성하기</a:t>
            </a:r>
            <a:r>
              <a:rPr lang="en-US" altLang="ko-KR" sz="2800"/>
              <a:t>(18)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FAAD7-6C36-3E78-E27C-E72CBE190615}"/>
              </a:ext>
            </a:extLst>
          </p:cNvPr>
          <p:cNvSpPr txBox="1"/>
          <p:nvPr/>
        </p:nvSpPr>
        <p:spPr>
          <a:xfrm>
            <a:off x="652463" y="885914"/>
            <a:ext cx="476800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[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과정 </a:t>
            </a:r>
            <a:r>
              <a:rPr lang="en-US" altLang="ko-KR" sz="1400" b="1" i="0" u="none" strike="noStrike" baseline="0">
                <a:solidFill>
                  <a:srgbClr val="FF4D26"/>
                </a:solidFill>
                <a:latin typeface="+mn-ea"/>
              </a:rPr>
              <a:t>03] </a:t>
            </a:r>
            <a:r>
              <a:rPr lang="ko-KR" altLang="en-US" sz="1400" b="1" i="0" u="none" strike="noStrike" baseline="0">
                <a:solidFill>
                  <a:srgbClr val="FF4D26"/>
                </a:solidFill>
                <a:latin typeface="+mn-ea"/>
              </a:rPr>
              <a:t>유니티 프로젝트 종료</a:t>
            </a:r>
          </a:p>
          <a:p>
            <a:pPr marL="536575" indent="-273050" algn="l">
              <a:buClr>
                <a:srgbClr val="FF0000"/>
              </a:buClr>
              <a:buFont typeface="+mj-ea"/>
              <a:buAutoNum type="circleNumDbPlain"/>
              <a:tabLst>
                <a:tab pos="536575" algn="l"/>
              </a:tabLst>
            </a:pPr>
            <a:r>
              <a:rPr lang="en-US" altLang="ko-KR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[Alt+F4]</a:t>
            </a:r>
            <a:r>
              <a:rPr lang="ko-KR" altLang="en-US" sz="13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를 눌러 유니티 종료</a:t>
            </a:r>
            <a:endParaRPr lang="ko-KR" altLang="en-US" sz="13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CEE903-9C84-1D87-64D8-FBC81F52E143}"/>
              </a:ext>
            </a:extLst>
          </p:cNvPr>
          <p:cNvSpPr txBox="1"/>
          <p:nvPr/>
        </p:nvSpPr>
        <p:spPr>
          <a:xfrm>
            <a:off x="3869396" y="5934105"/>
            <a:ext cx="4227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baseline="0">
                <a:latin typeface="YDVYGOStd13"/>
              </a:rPr>
              <a:t>▶ 씬의 변경 사항을 저장할 것인지 묻는 팝업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3122B3-8AA5-842C-EE29-FB6F15CB7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1164181"/>
            <a:ext cx="3554729" cy="476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14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D139-F02C-9948-988F-DE8AA2E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1.4 </a:t>
            </a:r>
            <a:r>
              <a:rPr lang="ko-KR" altLang="en-US" sz="2800" dirty="0"/>
              <a:t>마치며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713B4-63CB-7242-9809-79F6A4E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5D32B-68EF-A579-9B27-8F15CCE932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이 장에서는 유니티 엔진을 소개하고 개발 환경을 준비</a:t>
            </a:r>
            <a:r>
              <a:rPr lang="en-US" altLang="ko-KR"/>
              <a:t> </a:t>
            </a:r>
          </a:p>
          <a:p>
            <a:r>
              <a:rPr lang="ko-KR" altLang="en-US"/>
              <a:t>간단한 유니티 프로젝트 제작</a:t>
            </a:r>
            <a:endParaRPr lang="en-US" altLang="ko-KR"/>
          </a:p>
          <a:p>
            <a:r>
              <a:rPr lang="ko-KR" altLang="en-US"/>
              <a:t>이 장은 학습의 준비 운동</a:t>
            </a:r>
            <a:endParaRPr lang="en-US" altLang="ko-KR"/>
          </a:p>
        </p:txBody>
      </p:sp>
      <p:sp>
        <p:nvSpPr>
          <p:cNvPr id="7" name="바닥글 개체 틀 8">
            <a:extLst>
              <a:ext uri="{FF2B5EF4-FFF2-40B4-BE49-F238E27FC236}">
                <a16:creationId xmlns:a16="http://schemas.microsoft.com/office/drawing/2014/main" id="{2DAFE7ED-8F26-ED44-ABEC-DB77F5B048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dirty="0" err="1"/>
              <a:t>레트로의</a:t>
            </a:r>
            <a:r>
              <a:rPr lang="ko-KR" altLang="en-US" dirty="0"/>
              <a:t> </a:t>
            </a:r>
            <a:r>
              <a:rPr lang="ko-KR" altLang="en-US" dirty="0" err="1"/>
              <a:t>유니티</a:t>
            </a:r>
            <a:r>
              <a:rPr lang="ko-KR" altLang="en-US" dirty="0"/>
              <a:t> 게임프로그래밍 </a:t>
            </a:r>
            <a:r>
              <a:rPr lang="ko-KR" altLang="en-US" dirty="0" err="1"/>
              <a:t>에센스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81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0.1 </a:t>
            </a:r>
            <a:r>
              <a:rPr lang="ko-KR" altLang="en-US" sz="2800" dirty="0"/>
              <a:t>게임</a:t>
            </a:r>
            <a:r>
              <a:rPr lang="en-US" altLang="ko-KR" sz="2800" dirty="0"/>
              <a:t> </a:t>
            </a:r>
            <a:r>
              <a:rPr lang="ko-KR" altLang="en-US" sz="2800" dirty="0"/>
              <a:t>종류</a:t>
            </a:r>
            <a:endParaRPr lang="en-US" altLang="ko-KR" sz="2800" dirty="0"/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:a16="http://schemas.microsoft.com/office/drawing/2014/main" id="{5817DBB8-35FE-4D01-947C-04D25E21F8DD}"/>
              </a:ext>
            </a:extLst>
          </p:cNvPr>
          <p:cNvSpPr/>
          <p:nvPr/>
        </p:nvSpPr>
        <p:spPr>
          <a:xfrm>
            <a:off x="2738414" y="1570740"/>
            <a:ext cx="1523060" cy="44573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</a:t>
            </a:r>
          </a:p>
        </p:txBody>
      </p:sp>
      <p:sp>
        <p:nvSpPr>
          <p:cNvPr id="15" name="모서리가 둥근 직사각형 12">
            <a:extLst>
              <a:ext uri="{FF2B5EF4-FFF2-40B4-BE49-F238E27FC236}">
                <a16:creationId xmlns:a16="http://schemas.microsoft.com/office/drawing/2014/main" id="{E52BCD8E-FDE6-4F34-AF8D-5481D7E9C2A7}"/>
              </a:ext>
            </a:extLst>
          </p:cNvPr>
          <p:cNvSpPr/>
          <p:nvPr/>
        </p:nvSpPr>
        <p:spPr>
          <a:xfrm>
            <a:off x="6618478" y="999236"/>
            <a:ext cx="1571636" cy="37144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아케이드</a:t>
            </a:r>
          </a:p>
        </p:txBody>
      </p:sp>
      <p:sp>
        <p:nvSpPr>
          <p:cNvPr id="18" name="모서리가 둥근 직사각형 13">
            <a:extLst>
              <a:ext uri="{FF2B5EF4-FFF2-40B4-BE49-F238E27FC236}">
                <a16:creationId xmlns:a16="http://schemas.microsoft.com/office/drawing/2014/main" id="{CB284367-778C-49AE-BF48-301520892935}"/>
              </a:ext>
            </a:extLst>
          </p:cNvPr>
          <p:cNvSpPr/>
          <p:nvPr/>
        </p:nvSpPr>
        <p:spPr>
          <a:xfrm>
            <a:off x="6618478" y="1499302"/>
            <a:ext cx="1571636" cy="37144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액션</a:t>
            </a:r>
            <a:endParaRPr lang="en-US" altLang="ko-KR" dirty="0"/>
          </a:p>
        </p:txBody>
      </p:sp>
      <p:sp>
        <p:nvSpPr>
          <p:cNvPr id="19" name="모서리가 둥근 직사각형 14">
            <a:extLst>
              <a:ext uri="{FF2B5EF4-FFF2-40B4-BE49-F238E27FC236}">
                <a16:creationId xmlns:a16="http://schemas.microsoft.com/office/drawing/2014/main" id="{19D2E683-B384-423B-89A8-C8166DB1CA7D}"/>
              </a:ext>
            </a:extLst>
          </p:cNvPr>
          <p:cNvSpPr/>
          <p:nvPr/>
        </p:nvSpPr>
        <p:spPr>
          <a:xfrm>
            <a:off x="6618478" y="2427996"/>
            <a:ext cx="1571636" cy="37144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</a:t>
            </a:r>
          </a:p>
        </p:txBody>
      </p:sp>
      <p:sp>
        <p:nvSpPr>
          <p:cNvPr id="20" name="모서리가 둥근 직사각형 15">
            <a:extLst>
              <a:ext uri="{FF2B5EF4-FFF2-40B4-BE49-F238E27FC236}">
                <a16:creationId xmlns:a16="http://schemas.microsoft.com/office/drawing/2014/main" id="{A10CBC3B-5FBD-494A-B5C1-49B966CC04E4}"/>
              </a:ext>
            </a:extLst>
          </p:cNvPr>
          <p:cNvSpPr/>
          <p:nvPr/>
        </p:nvSpPr>
        <p:spPr>
          <a:xfrm>
            <a:off x="6618478" y="4343203"/>
            <a:ext cx="2159125" cy="44225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</a:t>
            </a:r>
            <a:r>
              <a:rPr lang="en-US" altLang="ko-KR" dirty="0"/>
              <a:t>&amp;</a:t>
            </a:r>
            <a:r>
              <a:rPr lang="ko-KR" altLang="en-US" dirty="0"/>
              <a:t>카지노</a:t>
            </a:r>
          </a:p>
        </p:txBody>
      </p:sp>
      <p:sp>
        <p:nvSpPr>
          <p:cNvPr id="21" name="모서리가 둥근 직사각형 16">
            <a:extLst>
              <a:ext uri="{FF2B5EF4-FFF2-40B4-BE49-F238E27FC236}">
                <a16:creationId xmlns:a16="http://schemas.microsoft.com/office/drawing/2014/main" id="{9197AAD6-867A-4BF2-8D9D-88C1E3549B6F}"/>
              </a:ext>
            </a:extLst>
          </p:cNvPr>
          <p:cNvSpPr/>
          <p:nvPr/>
        </p:nvSpPr>
        <p:spPr>
          <a:xfrm>
            <a:off x="6618478" y="2942795"/>
            <a:ext cx="1559368" cy="29483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캐주얼</a:t>
            </a:r>
          </a:p>
        </p:txBody>
      </p:sp>
      <p:sp>
        <p:nvSpPr>
          <p:cNvPr id="22" name="모서리가 둥근 직사각형 17">
            <a:extLst>
              <a:ext uri="{FF2B5EF4-FFF2-40B4-BE49-F238E27FC236}">
                <a16:creationId xmlns:a16="http://schemas.microsoft.com/office/drawing/2014/main" id="{C4B5AF22-5BDD-4C08-9BA6-12CE54C0A91C}"/>
              </a:ext>
            </a:extLst>
          </p:cNvPr>
          <p:cNvSpPr/>
          <p:nvPr/>
        </p:nvSpPr>
        <p:spPr>
          <a:xfrm>
            <a:off x="6618478" y="3371423"/>
            <a:ext cx="1559368" cy="29483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유아</a:t>
            </a:r>
            <a:r>
              <a:rPr lang="en-US" altLang="ko-KR" dirty="0"/>
              <a:t>/</a:t>
            </a:r>
            <a:r>
              <a:rPr lang="ko-KR" altLang="en-US" dirty="0"/>
              <a:t>교육용</a:t>
            </a:r>
          </a:p>
        </p:txBody>
      </p:sp>
      <p:sp>
        <p:nvSpPr>
          <p:cNvPr id="23" name="모서리가 둥근 직사각형 18">
            <a:extLst>
              <a:ext uri="{FF2B5EF4-FFF2-40B4-BE49-F238E27FC236}">
                <a16:creationId xmlns:a16="http://schemas.microsoft.com/office/drawing/2014/main" id="{FE9DFD91-41F9-45F9-8316-7434DB8DBA38}"/>
              </a:ext>
            </a:extLst>
          </p:cNvPr>
          <p:cNvSpPr/>
          <p:nvPr/>
        </p:nvSpPr>
        <p:spPr>
          <a:xfrm>
            <a:off x="6618478" y="1927930"/>
            <a:ext cx="1571636" cy="37144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두뇌</a:t>
            </a:r>
          </a:p>
        </p:txBody>
      </p:sp>
      <p:sp>
        <p:nvSpPr>
          <p:cNvPr id="24" name="모서리가 둥근 직사각형 19">
            <a:extLst>
              <a:ext uri="{FF2B5EF4-FFF2-40B4-BE49-F238E27FC236}">
                <a16:creationId xmlns:a16="http://schemas.microsoft.com/office/drawing/2014/main" id="{D69D957F-1D9A-4DB5-A7BF-013053A840E8}"/>
              </a:ext>
            </a:extLst>
          </p:cNvPr>
          <p:cNvSpPr/>
          <p:nvPr/>
        </p:nvSpPr>
        <p:spPr>
          <a:xfrm>
            <a:off x="6618478" y="3856756"/>
            <a:ext cx="1873873" cy="37144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시뮬레이션</a:t>
            </a:r>
            <a:endParaRPr lang="en-US" altLang="ko-KR" dirty="0"/>
          </a:p>
        </p:txBody>
      </p:sp>
      <p:cxnSp>
        <p:nvCxnSpPr>
          <p:cNvPr id="25" name="꺾인 연결선 20">
            <a:extLst>
              <a:ext uri="{FF2B5EF4-FFF2-40B4-BE49-F238E27FC236}">
                <a16:creationId xmlns:a16="http://schemas.microsoft.com/office/drawing/2014/main" id="{C4DB6D91-322D-49E5-A12B-615C88376499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flipV="1">
            <a:off x="4261474" y="1184959"/>
            <a:ext cx="2357004" cy="60864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1">
            <a:extLst>
              <a:ext uri="{FF2B5EF4-FFF2-40B4-BE49-F238E27FC236}">
                <a16:creationId xmlns:a16="http://schemas.microsoft.com/office/drawing/2014/main" id="{E4F7F299-2080-47F0-BCBB-8EC1886B4CAE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4261474" y="1685025"/>
            <a:ext cx="2357004" cy="108582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2">
            <a:extLst>
              <a:ext uri="{FF2B5EF4-FFF2-40B4-BE49-F238E27FC236}">
                <a16:creationId xmlns:a16="http://schemas.microsoft.com/office/drawing/2014/main" id="{5153E413-7250-47DF-9365-43EF9AA06A08}"/>
              </a:ext>
            </a:extLst>
          </p:cNvPr>
          <p:cNvCxnSpPr>
            <a:stCxn id="13" idx="3"/>
            <a:endCxn id="23" idx="1"/>
          </p:cNvCxnSpPr>
          <p:nvPr/>
        </p:nvCxnSpPr>
        <p:spPr>
          <a:xfrm>
            <a:off x="4261474" y="1793607"/>
            <a:ext cx="2357004" cy="3200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3">
            <a:extLst>
              <a:ext uri="{FF2B5EF4-FFF2-40B4-BE49-F238E27FC236}">
                <a16:creationId xmlns:a16="http://schemas.microsoft.com/office/drawing/2014/main" id="{286AE0E0-CED4-4A73-A489-F62A039A770B}"/>
              </a:ext>
            </a:extLst>
          </p:cNvPr>
          <p:cNvCxnSpPr>
            <a:stCxn id="13" idx="3"/>
            <a:endCxn id="19" idx="1"/>
          </p:cNvCxnSpPr>
          <p:nvPr/>
        </p:nvCxnSpPr>
        <p:spPr>
          <a:xfrm>
            <a:off x="4261474" y="1793607"/>
            <a:ext cx="2357004" cy="82011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4">
            <a:extLst>
              <a:ext uri="{FF2B5EF4-FFF2-40B4-BE49-F238E27FC236}">
                <a16:creationId xmlns:a16="http://schemas.microsoft.com/office/drawing/2014/main" id="{2F604395-8BE2-4174-898F-EB5E8B996272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4261474" y="1793607"/>
            <a:ext cx="2357004" cy="129660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5">
            <a:extLst>
              <a:ext uri="{FF2B5EF4-FFF2-40B4-BE49-F238E27FC236}">
                <a16:creationId xmlns:a16="http://schemas.microsoft.com/office/drawing/2014/main" id="{9B596308-2E16-431B-A2B6-DFE389681D57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>
            <a:off x="4261474" y="1793607"/>
            <a:ext cx="2357004" cy="1725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26">
            <a:extLst>
              <a:ext uri="{FF2B5EF4-FFF2-40B4-BE49-F238E27FC236}">
                <a16:creationId xmlns:a16="http://schemas.microsoft.com/office/drawing/2014/main" id="{32BE6242-F0E6-4CEF-AC44-17B72E6ECD0B}"/>
              </a:ext>
            </a:extLst>
          </p:cNvPr>
          <p:cNvCxnSpPr>
            <a:stCxn id="13" idx="3"/>
            <a:endCxn id="24" idx="1"/>
          </p:cNvCxnSpPr>
          <p:nvPr/>
        </p:nvCxnSpPr>
        <p:spPr>
          <a:xfrm>
            <a:off x="4261474" y="1793607"/>
            <a:ext cx="2357004" cy="22488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B8143-D83E-45FE-BD41-9DA11051B57E}"/>
              </a:ext>
            </a:extLst>
          </p:cNvPr>
          <p:cNvSpPr txBox="1"/>
          <p:nvPr/>
        </p:nvSpPr>
        <p:spPr>
          <a:xfrm>
            <a:off x="1026651" y="3978125"/>
            <a:ext cx="272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메타버스</a:t>
            </a:r>
            <a:r>
              <a:rPr lang="en-US" altLang="ko-KR" sz="2400" b="1" dirty="0">
                <a:solidFill>
                  <a:srgbClr val="FF0000"/>
                </a:solidFill>
              </a:rPr>
              <a:t>(</a:t>
            </a:r>
            <a:r>
              <a:rPr lang="en-US" altLang="ko-KR" sz="2400" b="1" dirty="0" err="1">
                <a:solidFill>
                  <a:srgbClr val="FF0000"/>
                </a:solidFill>
              </a:rPr>
              <a:t>metabus</a:t>
            </a:r>
            <a:r>
              <a:rPr lang="en-US" altLang="ko-KR" sz="2400" b="1" dirty="0">
                <a:solidFill>
                  <a:srgbClr val="FF0000"/>
                </a:solidFill>
              </a:rPr>
              <a:t>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618F1-6A98-4C5A-A5E0-F662959E35E2}"/>
              </a:ext>
            </a:extLst>
          </p:cNvPr>
          <p:cNvSpPr txBox="1"/>
          <p:nvPr/>
        </p:nvSpPr>
        <p:spPr>
          <a:xfrm>
            <a:off x="3621130" y="5268351"/>
            <a:ext cx="1689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Digital Twin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4251A02-2BBA-4328-80DD-EB06F0341FC4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2497015" y="2016473"/>
            <a:ext cx="1002929" cy="184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F9E6CD-A62C-4124-9B05-4409638349CF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499944" y="2016473"/>
            <a:ext cx="946617" cy="312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모서리가 둥근 직사각형 12">
            <a:extLst>
              <a:ext uri="{FF2B5EF4-FFF2-40B4-BE49-F238E27FC236}">
                <a16:creationId xmlns:a16="http://schemas.microsoft.com/office/drawing/2014/main" id="{FD05645A-FBE6-4B4D-9087-9A26CC967C77}"/>
              </a:ext>
            </a:extLst>
          </p:cNvPr>
          <p:cNvSpPr/>
          <p:nvPr/>
        </p:nvSpPr>
        <p:spPr>
          <a:xfrm>
            <a:off x="6618478" y="5377433"/>
            <a:ext cx="1968948" cy="37144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RPG/MMORPG</a:t>
            </a:r>
            <a:endParaRPr lang="ko-KR" altLang="en-US" dirty="0"/>
          </a:p>
        </p:txBody>
      </p:sp>
      <p:sp>
        <p:nvSpPr>
          <p:cNvPr id="45" name="모서리가 둥근 직사각형 12">
            <a:extLst>
              <a:ext uri="{FF2B5EF4-FFF2-40B4-BE49-F238E27FC236}">
                <a16:creationId xmlns:a16="http://schemas.microsoft.com/office/drawing/2014/main" id="{30DA1B23-BDC8-4B25-ACDC-BA78198EF30C}"/>
              </a:ext>
            </a:extLst>
          </p:cNvPr>
          <p:cNvSpPr/>
          <p:nvPr/>
        </p:nvSpPr>
        <p:spPr>
          <a:xfrm>
            <a:off x="6618478" y="4914071"/>
            <a:ext cx="1559368" cy="37144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FPS</a:t>
            </a:r>
            <a:endParaRPr lang="ko-KR" altLang="en-US" dirty="0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E2BCDC1E-93A1-4923-A8FA-109B5C5AA6FF}"/>
              </a:ext>
            </a:extLst>
          </p:cNvPr>
          <p:cNvCxnSpPr>
            <a:endCxn id="20" idx="1"/>
          </p:cNvCxnSpPr>
          <p:nvPr/>
        </p:nvCxnSpPr>
        <p:spPr>
          <a:xfrm>
            <a:off x="5439976" y="4042478"/>
            <a:ext cx="1178502" cy="521853"/>
          </a:xfrm>
          <a:prstGeom prst="bentConnector3">
            <a:avLst>
              <a:gd name="adj1" fmla="val 4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18272DE-1C9E-45E7-92F6-A960AFB8DCA9}"/>
              </a:ext>
            </a:extLst>
          </p:cNvPr>
          <p:cNvCxnSpPr/>
          <p:nvPr/>
        </p:nvCxnSpPr>
        <p:spPr>
          <a:xfrm>
            <a:off x="5439976" y="4548695"/>
            <a:ext cx="1178502" cy="521853"/>
          </a:xfrm>
          <a:prstGeom prst="bentConnector3">
            <a:avLst>
              <a:gd name="adj1" fmla="val 4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A316A09-D580-43FB-9EE5-64C2D749BAA4}"/>
              </a:ext>
            </a:extLst>
          </p:cNvPr>
          <p:cNvCxnSpPr/>
          <p:nvPr/>
        </p:nvCxnSpPr>
        <p:spPr>
          <a:xfrm>
            <a:off x="5439976" y="5007424"/>
            <a:ext cx="1178502" cy="521853"/>
          </a:xfrm>
          <a:prstGeom prst="bentConnector3">
            <a:avLst>
              <a:gd name="adj1" fmla="val 4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89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0.2 </a:t>
            </a:r>
            <a:r>
              <a:rPr lang="ko-KR" altLang="en-US" sz="2800" dirty="0"/>
              <a:t>게임 </a:t>
            </a:r>
            <a:r>
              <a:rPr lang="ko-KR" altLang="en-US" sz="2800" dirty="0" err="1"/>
              <a:t>제작시</a:t>
            </a:r>
            <a:r>
              <a:rPr lang="ko-KR" altLang="en-US" sz="2800" dirty="0"/>
              <a:t> 필요</a:t>
            </a:r>
            <a:endParaRPr lang="en-US" altLang="ko-KR" sz="2800" dirty="0"/>
          </a:p>
        </p:txBody>
      </p:sp>
      <p:sp>
        <p:nvSpPr>
          <p:cNvPr id="33" name="세로 텍스트 개체 틀 2">
            <a:extLst>
              <a:ext uri="{FF2B5EF4-FFF2-40B4-BE49-F238E27FC236}">
                <a16:creationId xmlns:a16="http://schemas.microsoft.com/office/drawing/2014/main" id="{A0249172-597A-4140-AB8A-467F907C4A56}"/>
              </a:ext>
            </a:extLst>
          </p:cNvPr>
          <p:cNvSpPr txBox="1">
            <a:spLocks/>
          </p:cNvSpPr>
          <p:nvPr/>
        </p:nvSpPr>
        <p:spPr>
          <a:xfrm>
            <a:off x="1344758" y="1277290"/>
            <a:ext cx="7715304" cy="46783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S/W or</a:t>
            </a:r>
            <a:r>
              <a:rPr lang="ko-KR" altLang="en-US" sz="1800" dirty="0"/>
              <a:t> </a:t>
            </a:r>
            <a:r>
              <a:rPr lang="en-US" altLang="ko-KR" sz="1800" dirty="0"/>
              <a:t>Network</a:t>
            </a:r>
          </a:p>
          <a:p>
            <a:r>
              <a:rPr lang="ko-KR" altLang="en-US" sz="1800" dirty="0"/>
              <a:t>캐릭터</a:t>
            </a:r>
            <a:r>
              <a:rPr lang="en-US" altLang="ko-KR" sz="1800" dirty="0"/>
              <a:t>, </a:t>
            </a:r>
            <a:r>
              <a:rPr lang="ko-KR" altLang="en-US" sz="1800" dirty="0"/>
              <a:t>배경</a:t>
            </a:r>
            <a:r>
              <a:rPr lang="en-US" altLang="ko-KR" sz="1800" dirty="0"/>
              <a:t> </a:t>
            </a:r>
            <a:r>
              <a:rPr lang="ko-KR" altLang="en-US" sz="1800" dirty="0"/>
              <a:t>등의 </a:t>
            </a:r>
            <a:r>
              <a:rPr lang="en-US" altLang="ko-KR" sz="1800" dirty="0"/>
              <a:t>2D/3D </a:t>
            </a:r>
            <a:r>
              <a:rPr lang="ko-KR" altLang="en-US" sz="1800" dirty="0"/>
              <a:t>이미지</a:t>
            </a:r>
            <a:endParaRPr lang="en-US" altLang="ko-KR" sz="1800" dirty="0"/>
          </a:p>
          <a:p>
            <a:r>
              <a:rPr lang="en-US" altLang="ko-KR" sz="1800" dirty="0"/>
              <a:t>Sound &amp; Music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r>
              <a:rPr lang="en-US" altLang="ko-KR" sz="1800" dirty="0"/>
              <a:t>Effectiveness</a:t>
            </a:r>
          </a:p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내용</a:t>
            </a:r>
            <a:r>
              <a:rPr lang="en-US" altLang="ko-KR" sz="1800" dirty="0"/>
              <a:t>(story)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r>
              <a:rPr lang="en-US" altLang="ko-KR" sz="1800" dirty="0"/>
              <a:t>Human Psychology</a:t>
            </a:r>
          </a:p>
          <a:p>
            <a:endParaRPr lang="en-US" altLang="ko-KR" sz="1800" dirty="0"/>
          </a:p>
          <a:p>
            <a:r>
              <a:rPr lang="ko-KR" altLang="en-US" sz="1800" dirty="0"/>
              <a:t>또</a:t>
            </a:r>
            <a:r>
              <a:rPr lang="en-US" altLang="ko-KR" sz="1800" dirty="0"/>
              <a:t>???</a:t>
            </a:r>
          </a:p>
          <a:p>
            <a:endParaRPr lang="en-US" altLang="ko-KR" sz="1800" dirty="0"/>
          </a:p>
          <a:p>
            <a:r>
              <a:rPr lang="ko-KR" altLang="en-US" sz="1800" dirty="0"/>
              <a:t>아</a:t>
            </a:r>
            <a:r>
              <a:rPr lang="en-US" altLang="ko-KR" sz="1800" dirty="0"/>
              <a:t>! </a:t>
            </a:r>
          </a:p>
          <a:p>
            <a:endParaRPr lang="en-US" altLang="ko-KR" sz="1800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sz="1800" dirty="0"/>
              <a:t>  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4DA541-72A4-4167-BE1E-33C00E2F2A9C}"/>
              </a:ext>
            </a:extLst>
          </p:cNvPr>
          <p:cNvSpPr/>
          <p:nvPr/>
        </p:nvSpPr>
        <p:spPr>
          <a:xfrm>
            <a:off x="1709224" y="4979963"/>
            <a:ext cx="4705644" cy="752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FF0000"/>
                </a:solidFill>
              </a:rPr>
              <a:t>이디어</a:t>
            </a:r>
            <a:r>
              <a:rPr lang="ko-KR" altLang="en-US" sz="3600" dirty="0">
                <a:solidFill>
                  <a:srgbClr val="FF0000"/>
                </a:solidFill>
              </a:rPr>
              <a:t> </a:t>
            </a:r>
            <a:r>
              <a:rPr lang="en-US" altLang="ko-KR" sz="3600" dirty="0">
                <a:solidFill>
                  <a:srgbClr val="FF0000"/>
                </a:solidFill>
              </a:rPr>
              <a:t>!!!!!!!!!!!!!!!!!!!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95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0.3 </a:t>
            </a:r>
            <a:r>
              <a:rPr lang="ko-KR" altLang="en-US" sz="2800" dirty="0"/>
              <a:t>게임 엔진</a:t>
            </a:r>
            <a:r>
              <a:rPr lang="en-US" altLang="ko-KR" sz="2800" dirty="0"/>
              <a:t>(game engine) </a:t>
            </a:r>
            <a:r>
              <a:rPr lang="ko-KR" altLang="en-US" sz="2800" dirty="0"/>
              <a:t>주요</a:t>
            </a:r>
            <a:r>
              <a:rPr lang="en-US" altLang="ko-KR" sz="2800" dirty="0"/>
              <a:t> </a:t>
            </a:r>
            <a:r>
              <a:rPr lang="ko-KR" altLang="en-US" sz="2800" dirty="0"/>
              <a:t>기능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2C74B-24F5-424F-8369-E2C0F8ECE1F9}"/>
              </a:ext>
            </a:extLst>
          </p:cNvPr>
          <p:cNvSpPr txBox="1"/>
          <p:nvPr/>
        </p:nvSpPr>
        <p:spPr>
          <a:xfrm>
            <a:off x="1364566" y="1520039"/>
            <a:ext cx="7329268" cy="3890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ko-KR" altLang="en-US" sz="1800" dirty="0"/>
              <a:t>○  </a:t>
            </a:r>
            <a:r>
              <a:rPr lang="en-US" altLang="ko-KR" sz="1800" dirty="0"/>
              <a:t>2 D </a:t>
            </a:r>
            <a:r>
              <a:rPr lang="ko-KR" altLang="en-US" sz="1800" dirty="0"/>
              <a:t>그래픽</a:t>
            </a:r>
            <a:r>
              <a:rPr lang="en-US" altLang="ko-KR" sz="1800" dirty="0"/>
              <a:t>, 3D </a:t>
            </a:r>
            <a:r>
              <a:rPr lang="ko-KR" altLang="en-US" sz="1800" dirty="0"/>
              <a:t>그래픽을 출력하기 위한 렌더링 엔진</a:t>
            </a:r>
            <a:endParaRPr lang="en-US" altLang="ko-KR" sz="1800" dirty="0"/>
          </a:p>
          <a:p>
            <a:pPr>
              <a:lnSpc>
                <a:spcPct val="200000"/>
              </a:lnSpc>
              <a:buNone/>
            </a:pPr>
            <a:r>
              <a:rPr lang="ko-KR" altLang="en-US" sz="1800" dirty="0"/>
              <a:t>○  물리엔진</a:t>
            </a:r>
            <a:endParaRPr lang="en-US" altLang="ko-KR" sz="1800" dirty="0"/>
          </a:p>
          <a:p>
            <a:pPr>
              <a:lnSpc>
                <a:spcPct val="200000"/>
              </a:lnSpc>
              <a:buNone/>
            </a:pPr>
            <a:r>
              <a:rPr lang="ko-KR" altLang="en-US" sz="1800" dirty="0"/>
              <a:t>○  충돌 검출과 충돌 반응</a:t>
            </a:r>
            <a:endParaRPr lang="en-US" altLang="ko-KR" sz="1800" dirty="0"/>
          </a:p>
          <a:p>
            <a:pPr>
              <a:lnSpc>
                <a:spcPct val="200000"/>
              </a:lnSpc>
              <a:buNone/>
            </a:pPr>
            <a:r>
              <a:rPr lang="ko-KR" altLang="en-US" sz="1800" dirty="0"/>
              <a:t>○</a:t>
            </a:r>
            <a:r>
              <a:rPr lang="en-US" altLang="ko-KR" sz="1800" dirty="0"/>
              <a:t>  </a:t>
            </a:r>
            <a:r>
              <a:rPr lang="ko-KR" altLang="en-US" sz="1800" dirty="0"/>
              <a:t>사운드출력</a:t>
            </a:r>
            <a:endParaRPr lang="en-US" altLang="ko-KR" sz="1800" dirty="0"/>
          </a:p>
          <a:p>
            <a:pPr>
              <a:lnSpc>
                <a:spcPct val="200000"/>
              </a:lnSpc>
              <a:buNone/>
            </a:pPr>
            <a:r>
              <a:rPr lang="ko-KR" altLang="en-US" sz="1800" dirty="0"/>
              <a:t>○</a:t>
            </a:r>
            <a:r>
              <a:rPr lang="en-US" altLang="ko-KR" sz="1800" dirty="0"/>
              <a:t>  </a:t>
            </a:r>
            <a:r>
              <a:rPr lang="ko-KR" altLang="en-US" sz="1800" dirty="0"/>
              <a:t>스크립트 작성</a:t>
            </a:r>
            <a:endParaRPr lang="en-US" altLang="ko-KR" sz="1800" dirty="0"/>
          </a:p>
          <a:p>
            <a:pPr>
              <a:lnSpc>
                <a:spcPct val="200000"/>
              </a:lnSpc>
              <a:buNone/>
            </a:pPr>
            <a:r>
              <a:rPr lang="ko-KR" altLang="en-US" sz="1800" dirty="0"/>
              <a:t>○  애니메이션</a:t>
            </a:r>
            <a:r>
              <a:rPr lang="en-US" altLang="ko-KR" sz="1800" dirty="0"/>
              <a:t>, </a:t>
            </a:r>
            <a:r>
              <a:rPr lang="ko-KR" altLang="en-US" sz="1800" dirty="0"/>
              <a:t>인공지능</a:t>
            </a:r>
            <a:r>
              <a:rPr lang="en-US" altLang="ko-KR" sz="1800" dirty="0"/>
              <a:t>, </a:t>
            </a:r>
            <a:r>
              <a:rPr lang="ko-KR" altLang="en-US" sz="1800" dirty="0"/>
              <a:t>네트워크</a:t>
            </a:r>
            <a:r>
              <a:rPr lang="en-US" altLang="ko-KR" sz="1800" dirty="0"/>
              <a:t>, </a:t>
            </a:r>
            <a:r>
              <a:rPr lang="ko-KR" altLang="en-US" sz="1800" dirty="0"/>
              <a:t>스트리밍</a:t>
            </a:r>
            <a:r>
              <a:rPr lang="en-US" altLang="ko-KR" sz="1800" dirty="0"/>
              <a:t>, </a:t>
            </a:r>
            <a:r>
              <a:rPr lang="ko-KR" altLang="en-US" sz="1800" dirty="0"/>
              <a:t>메모리관리</a:t>
            </a:r>
            <a:r>
              <a:rPr lang="en-US" altLang="ko-KR" sz="1800" dirty="0"/>
              <a:t>,                       </a:t>
            </a:r>
          </a:p>
          <a:p>
            <a:pPr>
              <a:lnSpc>
                <a:spcPct val="200000"/>
              </a:lnSpc>
              <a:buNone/>
            </a:pPr>
            <a:r>
              <a:rPr lang="en-US" altLang="ko-KR" dirty="0"/>
              <a:t>       </a:t>
            </a:r>
            <a:r>
              <a:rPr lang="ko-KR" altLang="en-US" sz="1800" dirty="0" err="1"/>
              <a:t>쓰레딩</a:t>
            </a:r>
            <a:r>
              <a:rPr lang="en-US" altLang="ko-KR" sz="1800" dirty="0"/>
              <a:t>, </a:t>
            </a:r>
            <a:r>
              <a:rPr lang="ko-KR" altLang="en-US" sz="1800" dirty="0"/>
              <a:t>씬 그래픽 등</a:t>
            </a:r>
            <a:r>
              <a:rPr lang="en-US" altLang="ko-KR" sz="1800" dirty="0"/>
              <a:t>….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3774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0.4 </a:t>
            </a:r>
            <a:r>
              <a:rPr lang="ko-KR" altLang="en-US" sz="2800" dirty="0"/>
              <a:t>게임 엔진</a:t>
            </a:r>
            <a:r>
              <a:rPr lang="en-US" altLang="ko-KR" sz="2800" dirty="0"/>
              <a:t> </a:t>
            </a:r>
            <a:r>
              <a:rPr lang="ko-KR" altLang="en-US" sz="2800" dirty="0"/>
              <a:t>종류</a:t>
            </a:r>
            <a:r>
              <a:rPr lang="en-US" altLang="ko-KR" sz="2800" dirty="0"/>
              <a:t> 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9B81D607-C8AB-4CE5-97F5-71A962EC86F3}"/>
              </a:ext>
            </a:extLst>
          </p:cNvPr>
          <p:cNvSpPr txBox="1">
            <a:spLocks/>
          </p:cNvSpPr>
          <p:nvPr/>
        </p:nvSpPr>
        <p:spPr>
          <a:xfrm>
            <a:off x="1463040" y="1566203"/>
            <a:ext cx="8229600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Unreal Engine</a:t>
            </a:r>
          </a:p>
          <a:p>
            <a:r>
              <a:rPr lang="en-US" dirty="0"/>
              <a:t>Unity 3D</a:t>
            </a:r>
          </a:p>
          <a:p>
            <a:r>
              <a:rPr lang="en-US" dirty="0"/>
              <a:t>Source Engine</a:t>
            </a:r>
          </a:p>
          <a:p>
            <a:r>
              <a:rPr lang="en-US" dirty="0" err="1"/>
              <a:t>CryENGINE</a:t>
            </a:r>
            <a:endParaRPr lang="en-US" dirty="0"/>
          </a:p>
          <a:p>
            <a:r>
              <a:rPr lang="en-US" altLang="ko-KR" dirty="0" err="1"/>
              <a:t>Gamebyro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……  </a:t>
            </a:r>
            <a:r>
              <a:rPr lang="ko-KR" altLang="en-US" dirty="0"/>
              <a:t>무수히 많음 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52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0.5 </a:t>
            </a:r>
            <a:r>
              <a:rPr lang="en-US" altLang="ko-KR" sz="2800" b="1" dirty="0"/>
              <a:t>Unreal Engine</a:t>
            </a:r>
            <a:r>
              <a:rPr lang="en-US" altLang="ko-KR" sz="1800" dirty="0"/>
              <a:t> </a:t>
            </a:r>
            <a:endParaRPr lang="en-US" altLang="ko-KR" sz="2800" dirty="0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EA0A8159-8207-4205-AECB-D94B261FB4A8}"/>
              </a:ext>
            </a:extLst>
          </p:cNvPr>
          <p:cNvSpPr txBox="1">
            <a:spLocks/>
          </p:cNvSpPr>
          <p:nvPr/>
        </p:nvSpPr>
        <p:spPr>
          <a:xfrm>
            <a:off x="609600" y="1053626"/>
            <a:ext cx="10972800" cy="531669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ko-KR" sz="2000" dirty="0"/>
              <a:t>1</a:t>
            </a:r>
            <a:r>
              <a:rPr lang="ko-KR" altLang="en-US" sz="2000" dirty="0"/>
              <a:t>세대 </a:t>
            </a:r>
            <a:endParaRPr lang="en-US" altLang="ko-KR" sz="2000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sz="1500" dirty="0"/>
              <a:t>    - </a:t>
            </a:r>
            <a:r>
              <a:rPr lang="ko-KR" altLang="en-US" sz="1500" dirty="0"/>
              <a:t>다양한 </a:t>
            </a:r>
            <a:r>
              <a:rPr lang="en-US" altLang="ko-KR" sz="1500" dirty="0"/>
              <a:t>3D </a:t>
            </a:r>
            <a:r>
              <a:rPr lang="ko-KR" altLang="en-US" sz="1500" dirty="0"/>
              <a:t>그래픽 </a:t>
            </a:r>
            <a:r>
              <a:rPr lang="en-US" altLang="ko-KR" sz="1500" dirty="0"/>
              <a:t>API</a:t>
            </a:r>
            <a:r>
              <a:rPr lang="ko-KR" altLang="en-US" sz="1500" dirty="0"/>
              <a:t>지원</a:t>
            </a:r>
            <a:r>
              <a:rPr lang="en-US" altLang="ko-KR" sz="1500" dirty="0"/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sz="1500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sz="2000" dirty="0"/>
              <a:t>2</a:t>
            </a:r>
            <a:r>
              <a:rPr lang="ko-KR" altLang="en-US" sz="2000" dirty="0"/>
              <a:t>세대 </a:t>
            </a:r>
            <a:endParaRPr lang="en-US" altLang="ko-KR" sz="2000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sz="1500" dirty="0"/>
              <a:t>    - Direct3D 8</a:t>
            </a:r>
            <a:r>
              <a:rPr lang="ko-KR" altLang="en-US" sz="1500" dirty="0"/>
              <a:t>세대 하드웨어 맞게 개선</a:t>
            </a:r>
            <a:r>
              <a:rPr lang="en-US" altLang="ko-KR" sz="1500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ko-KR" sz="1500" dirty="0"/>
              <a:t>    - </a:t>
            </a:r>
            <a:r>
              <a:rPr lang="ko-KR" altLang="en-US" sz="1500" dirty="0" err="1"/>
              <a:t>랜더링</a:t>
            </a:r>
            <a:r>
              <a:rPr lang="ko-KR" altLang="en-US" sz="1500" dirty="0"/>
              <a:t> </a:t>
            </a:r>
            <a:r>
              <a:rPr lang="en-US" altLang="ko-KR" sz="1500" dirty="0"/>
              <a:t>API</a:t>
            </a:r>
            <a:r>
              <a:rPr lang="ko-KR" altLang="en-US" sz="1500" dirty="0"/>
              <a:t>는 </a:t>
            </a:r>
            <a:r>
              <a:rPr lang="en-US" altLang="ko-KR" sz="1500" dirty="0"/>
              <a:t>Direct3D 8</a:t>
            </a:r>
            <a:r>
              <a:rPr lang="ko-KR" altLang="en-US" sz="1500" dirty="0"/>
              <a:t>을 기본으로 하고 </a:t>
            </a:r>
            <a:r>
              <a:rPr lang="en-US" altLang="ko-KR" sz="1500" dirty="0"/>
              <a:t>OpenGL</a:t>
            </a:r>
            <a:r>
              <a:rPr lang="ko-KR" altLang="en-US" sz="1500" dirty="0"/>
              <a:t>지원</a:t>
            </a:r>
            <a:r>
              <a:rPr lang="en-US" altLang="ko-KR" sz="1500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ko-KR" sz="1500" dirty="0"/>
              <a:t>    - </a:t>
            </a:r>
            <a:r>
              <a:rPr lang="ko-KR" altLang="en-US" sz="1500" dirty="0"/>
              <a:t>광원효과에서 발전된  </a:t>
            </a:r>
            <a:r>
              <a:rPr lang="en-US" altLang="ko-KR" sz="1500" dirty="0"/>
              <a:t>Vertex </a:t>
            </a:r>
            <a:r>
              <a:rPr lang="ko-KR" altLang="en-US" sz="1500" dirty="0" err="1"/>
              <a:t>라이팅과</a:t>
            </a:r>
            <a:r>
              <a:rPr lang="ko-KR" altLang="en-US" sz="1500" dirty="0"/>
              <a:t> 실시간으로 생성되는 </a:t>
            </a:r>
            <a:r>
              <a:rPr lang="en-US" altLang="ko-KR" sz="1500" dirty="0"/>
              <a:t> </a:t>
            </a:r>
            <a:r>
              <a:rPr lang="ko-KR" altLang="en-US" sz="1500" dirty="0" err="1"/>
              <a:t>래디오시티</a:t>
            </a:r>
            <a:r>
              <a:rPr lang="en-US" altLang="ko-KR" sz="1500" dirty="0"/>
              <a:t>(Radiosity) </a:t>
            </a:r>
            <a:r>
              <a:rPr lang="ko-KR" altLang="en-US" sz="1500" dirty="0"/>
              <a:t>라이트  </a:t>
            </a:r>
            <a:r>
              <a:rPr lang="ko-KR" altLang="en-US" sz="1500" dirty="0" err="1"/>
              <a:t>맵을</a:t>
            </a:r>
            <a:r>
              <a:rPr lang="ko-KR" altLang="en-US" sz="1500" dirty="0"/>
              <a:t> 근간으로 고품질의 광원효과 구현하며 포인트 라이트와 </a:t>
            </a:r>
            <a:r>
              <a:rPr lang="ko-KR" altLang="en-US" sz="1500" dirty="0" err="1"/>
              <a:t>다이렉셔널</a:t>
            </a:r>
            <a:r>
              <a:rPr lang="ko-KR" altLang="en-US" sz="1500" dirty="0"/>
              <a:t> </a:t>
            </a:r>
            <a:r>
              <a:rPr lang="ko-KR" altLang="en-US" sz="1500" dirty="0" err="1"/>
              <a:t>라이팅도</a:t>
            </a:r>
            <a:r>
              <a:rPr lang="ko-KR" altLang="en-US" sz="1500" dirty="0"/>
              <a:t> 지원</a:t>
            </a:r>
            <a:r>
              <a:rPr lang="en-US" altLang="ko-KR" sz="1500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ko-KR" sz="1500" dirty="0"/>
              <a:t>     - </a:t>
            </a:r>
            <a:r>
              <a:rPr lang="ko-KR" altLang="en-US" sz="1500" dirty="0"/>
              <a:t>포털 렌더링 알고리즘 향상으로 안정적인 렌더링 구현</a:t>
            </a:r>
            <a:r>
              <a:rPr lang="en-US" altLang="ko-KR" sz="1500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ko-KR" sz="1500" dirty="0"/>
              <a:t>     - 2048x2048</a:t>
            </a:r>
            <a:r>
              <a:rPr lang="ko-KR" altLang="en-US" sz="1500" dirty="0"/>
              <a:t>사이즈 텍스처 지원</a:t>
            </a:r>
            <a:endParaRPr lang="en-US" altLang="ko-KR" sz="1500" dirty="0"/>
          </a:p>
          <a:p>
            <a:pPr>
              <a:buFont typeface="Arial" panose="020B0604020202020204" pitchFamily="34" charset="0"/>
              <a:buNone/>
            </a:pPr>
            <a:endParaRPr lang="en-US" altLang="ko-KR" sz="1500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sz="2000" dirty="0"/>
              <a:t>3</a:t>
            </a:r>
            <a:r>
              <a:rPr lang="ko-KR" altLang="en-US" sz="2000" dirty="0"/>
              <a:t>세대</a:t>
            </a:r>
            <a:endParaRPr lang="en-US" altLang="ko-KR" sz="2000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600" dirty="0" err="1"/>
              <a:t>언리얼</a:t>
            </a:r>
            <a:r>
              <a:rPr lang="ko-KR" altLang="en-US" sz="1600" dirty="0"/>
              <a:t> 엔진 </a:t>
            </a:r>
            <a:r>
              <a:rPr lang="en-US" altLang="ko-KR" sz="1600" dirty="0"/>
              <a:t>3</a:t>
            </a:r>
            <a:r>
              <a:rPr lang="ko-KR" altLang="en-US" sz="1600" dirty="0"/>
              <a:t>는 </a:t>
            </a:r>
            <a:r>
              <a:rPr lang="en-US" altLang="ko-KR" sz="1600" dirty="0"/>
              <a:t>Integrated Partners Program(IPP)</a:t>
            </a:r>
            <a:r>
              <a:rPr lang="ko-KR" altLang="en-US" sz="1600" dirty="0"/>
              <a:t>이라는 외부의 다양한 기술</a:t>
            </a:r>
            <a:r>
              <a:rPr lang="en-US" altLang="ko-KR" sz="1600" dirty="0"/>
              <a:t>, </a:t>
            </a:r>
            <a:r>
              <a:rPr lang="ko-KR" altLang="en-US" sz="1600" dirty="0"/>
              <a:t>툴</a:t>
            </a:r>
            <a:r>
              <a:rPr lang="en-US" altLang="ko-KR" sz="1600" dirty="0"/>
              <a:t>, </a:t>
            </a:r>
            <a:r>
              <a:rPr lang="ko-KR" altLang="en-US" sz="1600" dirty="0"/>
              <a:t>미들웨어와의 계약 체결로 </a:t>
            </a:r>
            <a:r>
              <a:rPr lang="ko-KR" altLang="en-US" sz="1600" dirty="0" err="1"/>
              <a:t>언리얼</a:t>
            </a:r>
            <a:r>
              <a:rPr lang="ko-KR" altLang="en-US" sz="1600" dirty="0"/>
              <a:t> 엔진 </a:t>
            </a:r>
            <a:r>
              <a:rPr lang="en-US" altLang="ko-KR" sz="1600" dirty="0"/>
              <a:t>3</a:t>
            </a:r>
            <a:r>
              <a:rPr lang="ko-KR" altLang="en-US" sz="1600" dirty="0"/>
              <a:t>에 그들의 기술들을 통합하는 파트너십 프로그램임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Ageia</a:t>
            </a:r>
            <a:r>
              <a:rPr lang="ko-KR" altLang="en-US" sz="1600" dirty="0"/>
              <a:t>의 물리 엔진인 </a:t>
            </a:r>
            <a:r>
              <a:rPr lang="en-US" altLang="ko-KR" sz="1600" dirty="0"/>
              <a:t>PhysX</a:t>
            </a:r>
            <a:r>
              <a:rPr lang="ko-KR" altLang="en-US" sz="1600" dirty="0"/>
              <a:t>를 포함하여 여러 가지 유용한 외부 기술들이 도입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sz="1600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sz="1800" dirty="0"/>
              <a:t>4</a:t>
            </a:r>
            <a:r>
              <a:rPr lang="ko-KR" altLang="en-US" sz="1800" dirty="0"/>
              <a:t>세대 </a:t>
            </a:r>
            <a:r>
              <a:rPr lang="en-US" altLang="ko-KR" sz="1800" dirty="0">
                <a:sym typeface="Wingdings" panose="05000000000000000000" pitchFamily="2" charset="2"/>
              </a:rPr>
              <a:t> 5</a:t>
            </a:r>
            <a:r>
              <a:rPr lang="ko-KR" altLang="en-US" sz="1800" dirty="0">
                <a:sym typeface="Wingdings" panose="05000000000000000000" pitchFamily="2" charset="2"/>
              </a:rPr>
              <a:t>세대까지</a:t>
            </a:r>
            <a:r>
              <a:rPr lang="en-US" altLang="ko-KR" sz="1800" dirty="0">
                <a:sym typeface="Wingdings" panose="05000000000000000000" pitchFamily="2" charset="2"/>
              </a:rPr>
              <a:t>…</a:t>
            </a:r>
            <a:endParaRPr lang="en-US" altLang="ko-KR" sz="3200" dirty="0"/>
          </a:p>
          <a:p>
            <a:pPr>
              <a:buFont typeface="Arial" panose="020B0604020202020204" pitchFamily="34" charset="0"/>
              <a:buNone/>
            </a:pPr>
            <a:endParaRPr lang="en-US" altLang="ko-KR" sz="1500" dirty="0"/>
          </a:p>
          <a:p>
            <a:pPr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676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맑은 고딕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7301</TotalTime>
  <Words>2022</Words>
  <Application>Microsoft Office PowerPoint</Application>
  <PresentationFormat>와이드스크린</PresentationFormat>
  <Paragraphs>341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YDVYGOStd13</vt:lpstr>
      <vt:lpstr>맑은 고딕</vt:lpstr>
      <vt:lpstr>맑은 고딕</vt:lpstr>
      <vt:lpstr>시스템 서체</vt:lpstr>
      <vt:lpstr>Arial</vt:lpstr>
      <vt:lpstr>Calibri</vt:lpstr>
      <vt:lpstr>Office 테마</vt:lpstr>
      <vt:lpstr>레트로의  유니티 게임프로그래밍 에센스 (개정판)</vt:lpstr>
      <vt:lpstr>시작하기전에</vt:lpstr>
      <vt:lpstr>이 책의 학습 목표</vt:lpstr>
      <vt:lpstr>Contents</vt:lpstr>
      <vt:lpstr>0.1 게임 종류</vt:lpstr>
      <vt:lpstr>0.2 게임 제작시 필요</vt:lpstr>
      <vt:lpstr>0.3 게임 엔진(game engine) 주요 기능</vt:lpstr>
      <vt:lpstr>0.4 게임 엔진 종류 </vt:lpstr>
      <vt:lpstr>0.5 Unreal Engine </vt:lpstr>
      <vt:lpstr>0.6 사례들</vt:lpstr>
      <vt:lpstr>0.6 사례들</vt:lpstr>
      <vt:lpstr>PowerPoint 프레젠테이션</vt:lpstr>
      <vt:lpstr>Contents</vt:lpstr>
      <vt:lpstr>1.1 유니티 엔진은 무엇인가</vt:lpstr>
      <vt:lpstr>1.2 개발 환경 구성(1)</vt:lpstr>
      <vt:lpstr>1.2 개발 환경 구성(2)</vt:lpstr>
      <vt:lpstr>1.2 개발 환경 구성(3)</vt:lpstr>
      <vt:lpstr>1.2 개발 환경 구성(4)</vt:lpstr>
      <vt:lpstr>1.2 개발 환경 구성(5)</vt:lpstr>
      <vt:lpstr>1.2 개발 환경 구성(6)</vt:lpstr>
      <vt:lpstr>1.2 개발 환경 구성(7)</vt:lpstr>
      <vt:lpstr>1.2 개발 환경 구성(8)</vt:lpstr>
      <vt:lpstr>1.2 개발 환경 구성(9)</vt:lpstr>
      <vt:lpstr>1.2 개발 환경 구성(10)</vt:lpstr>
      <vt:lpstr>1.2 개발 환경 구성(11)</vt:lpstr>
      <vt:lpstr>1.2 개발 환경 구성(12)</vt:lpstr>
      <vt:lpstr>1.2 개발 환경 구성(13)</vt:lpstr>
      <vt:lpstr>1.3 첫 프로젝트 생성하기(1)</vt:lpstr>
      <vt:lpstr>1.3 첫 프로젝트 생성하기(2)</vt:lpstr>
      <vt:lpstr>1.3 첫 프로젝트 생성하기(3)</vt:lpstr>
      <vt:lpstr>1.3 첫 프로젝트 생성하기(4)</vt:lpstr>
      <vt:lpstr>1.3 첫 프로젝트 생성하기(5)</vt:lpstr>
      <vt:lpstr>1.3 첫 프로젝트 생성하기(6)</vt:lpstr>
      <vt:lpstr>1.3 첫 프로젝트 생성하기(7)</vt:lpstr>
      <vt:lpstr>1.3 첫 프로젝트 생성하기(8)</vt:lpstr>
      <vt:lpstr>1.3 첫 프로젝트 생성하기(9)</vt:lpstr>
      <vt:lpstr>1.3 첫 프로젝트 생성하기(10)</vt:lpstr>
      <vt:lpstr>1.3 첫 프로젝트 생성하기(11)</vt:lpstr>
      <vt:lpstr>1.3 첫 프로젝트 생성하기(12)</vt:lpstr>
      <vt:lpstr>1.3 첫 프로젝트 생성하기(13)</vt:lpstr>
      <vt:lpstr>1.3 첫 프로젝트 생성하기(14)</vt:lpstr>
      <vt:lpstr>1.3 첫 프로젝트 생성하기(15)</vt:lpstr>
      <vt:lpstr>1.3 첫 프로젝트 생성하기(16)</vt:lpstr>
      <vt:lpstr>1.3 첫 프로젝트 생성하기(17)</vt:lpstr>
      <vt:lpstr>1.3 첫 프로젝트 생성하기(18)</vt:lpstr>
      <vt:lpstr>1.4 마치며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파이썬으로 배우는 머신러닝 교과서</dc:title>
  <dc:creator>마케팅팀</dc:creator>
  <cp:lastModifiedBy>JB</cp:lastModifiedBy>
  <cp:revision>35</cp:revision>
  <dcterms:created xsi:type="dcterms:W3CDTF">2020-01-31T07:25:46Z</dcterms:created>
  <dcterms:modified xsi:type="dcterms:W3CDTF">2025-03-13T02:02:45Z</dcterms:modified>
</cp:coreProperties>
</file>